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96F7D4-222E-4A74-B278-6AA48BF50B86}">
  <a:tblStyle styleId="{7996F7D4-222E-4A74-B278-6AA48BF50B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5c18535b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5c18535b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5f81acf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5f81acf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5f81acf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5f81acf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5f81acf2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5f81acf2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5f81acf2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5f81acf2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5f81acf2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5f81acf2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5f81acf2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5f81acf2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5f81acf2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5f81acf2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f81acf2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5f81acf2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5f81ac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5f81ac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5c18535b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5c18535b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5f81acf2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5f81acf2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f81acf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f81acf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5c18535ba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5c18535b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c18535ba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5c18535ba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created a baseline Logistic Regression model to use as a benchmark for all the other more complex CNN models that we would be creating. The architecture of the model consisted of a single linear layer that took in an image, and it outputted the probability that the image belonged to either the CGI or photographic class.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c18535ba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c18535ba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architecture consists of eight layers: five convolutional layers and three fully-connected layers.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Since AlexNet has 60 million parameters, a major issue in terms of overfitting.</a:t>
            </a:r>
            <a:endParaRPr/>
          </a:p>
          <a:p>
            <a:pPr indent="0" lvl="0" marL="0" rtl="0" algn="l">
              <a:spcBef>
                <a:spcPts val="0"/>
              </a:spcBef>
              <a:spcAft>
                <a:spcPts val="0"/>
              </a:spcAft>
              <a:buClr>
                <a:schemeClr val="dk1"/>
              </a:buClr>
              <a:buSzPts val="1100"/>
              <a:buFont typeface="Arial"/>
              <a:buNone/>
            </a:pPr>
            <a:r>
              <a:rPr lang="en-GB"/>
              <a:t>AlexNet is considered as the milestone of CNN for image classification. The convolution layers are used to extract the edges of the images and fully connected layers are used to learn these features. However, AlexNet is not deep enough compared to the later models. The use of large convolution filters (5*5) is also not encouraged.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Since AlexNet had 60 million parameters, a major issue is overfitting.Two methods were introduced to reduce overfitting: Data Augmentation and Dropout. Dropout works by randomly setting the outgoing edges of hidden units (neurons that make up hidden layers) to 0 at each update of the training phase.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c18535ba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5c18535ba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LeNet-5 architecture consists of two sets of convolutional and average pooling layers, followed by a flattening convolutional layer, then two fully-connected layers and finally a softmax classifier.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Features:</a:t>
            </a:r>
            <a:endParaRPr/>
          </a:p>
          <a:p>
            <a:pPr indent="0" lvl="0" marL="0" rtl="0" algn="l">
              <a:spcBef>
                <a:spcPts val="0"/>
              </a:spcBef>
              <a:spcAft>
                <a:spcPts val="0"/>
              </a:spcAft>
              <a:buClr>
                <a:schemeClr val="dk1"/>
              </a:buClr>
              <a:buSzPts val="1100"/>
              <a:buFont typeface="Arial"/>
              <a:buNone/>
            </a:pPr>
            <a:r>
              <a:rPr lang="en-GB"/>
              <a:t>Every convolutional layer includes three parts: convolution, pooling, and nonlinear activation functions</a:t>
            </a:r>
            <a:endParaRPr/>
          </a:p>
          <a:p>
            <a:pPr indent="0" lvl="0" marL="0" rtl="0" algn="l">
              <a:spcBef>
                <a:spcPts val="0"/>
              </a:spcBef>
              <a:spcAft>
                <a:spcPts val="0"/>
              </a:spcAft>
              <a:buClr>
                <a:schemeClr val="dk1"/>
              </a:buClr>
              <a:buSzPts val="1100"/>
              <a:buFont typeface="Arial"/>
              <a:buNone/>
            </a:pPr>
            <a:r>
              <a:rPr lang="en-GB"/>
              <a:t>Using convolution to extract spatial features</a:t>
            </a:r>
            <a:endParaRPr/>
          </a:p>
          <a:p>
            <a:pPr indent="0" lvl="0" marL="0" rtl="0" algn="l">
              <a:spcBef>
                <a:spcPts val="0"/>
              </a:spcBef>
              <a:spcAft>
                <a:spcPts val="0"/>
              </a:spcAft>
              <a:buClr>
                <a:schemeClr val="dk1"/>
              </a:buClr>
              <a:buSzPts val="1100"/>
              <a:buFont typeface="Arial"/>
              <a:buNone/>
            </a:pPr>
            <a:r>
              <a:rPr lang="en-GB"/>
              <a:t>Subsampling average pooling layer</a:t>
            </a:r>
            <a:endParaRPr/>
          </a:p>
          <a:p>
            <a:pPr indent="0" lvl="0" marL="0" rtl="0" algn="l">
              <a:spcBef>
                <a:spcPts val="0"/>
              </a:spcBef>
              <a:spcAft>
                <a:spcPts val="0"/>
              </a:spcAft>
              <a:buClr>
                <a:schemeClr val="dk1"/>
              </a:buClr>
              <a:buSzPts val="1100"/>
              <a:buFont typeface="Arial"/>
              <a:buNone/>
            </a:pPr>
            <a:r>
              <a:rPr lang="en-GB"/>
              <a:t>tanh activation function</a:t>
            </a:r>
            <a:endParaRPr/>
          </a:p>
          <a:p>
            <a:pPr indent="0" lvl="0" marL="0" rtl="0" algn="l">
              <a:spcBef>
                <a:spcPts val="0"/>
              </a:spcBef>
              <a:spcAft>
                <a:spcPts val="0"/>
              </a:spcAft>
              <a:buClr>
                <a:schemeClr val="dk1"/>
              </a:buClr>
              <a:buSzPts val="1100"/>
              <a:buFont typeface="Arial"/>
              <a:buNone/>
            </a:pPr>
            <a:r>
              <a:rPr lang="en-GB"/>
              <a:t>Using MLP as the last classifier</a:t>
            </a:r>
            <a:endParaRPr/>
          </a:p>
          <a:p>
            <a:pPr indent="0" lvl="0" marL="0" rtl="0" algn="l">
              <a:spcBef>
                <a:spcPts val="0"/>
              </a:spcBef>
              <a:spcAft>
                <a:spcPts val="0"/>
              </a:spcAft>
              <a:buClr>
                <a:schemeClr val="dk1"/>
              </a:buClr>
              <a:buSzPts val="1100"/>
              <a:buFont typeface="Arial"/>
              <a:buNone/>
            </a:pPr>
            <a:r>
              <a:rPr lang="en-GB"/>
              <a:t>Sparse connection between layers to reduce the complexity of computation</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5c18535ba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5c18535ba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5c18535ba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5c18535ba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c18535ba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5c18535ba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5c18535ba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5c18535ba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5b7e4e2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5b7e4e2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b7e4e2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b7e4e2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b7e4e2c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b7e4e2c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b7e4e2c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b7e4e2c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5b7e4e2c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5b7e4e2c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b7e4e2c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b7e4e2c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5b7e4e2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5b7e4e2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5b7e4e2c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5b7e4e2c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5b7e4e2c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5b7e4e2c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5b7e4e2c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5b7e4e2c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5b7e4e2c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5b7e4e2c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5b7e4e2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5b7e4e2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26575" y="0"/>
            <a:ext cx="9797147" cy="5143501"/>
          </a:xfrm>
          <a:prstGeom prst="rect">
            <a:avLst/>
          </a:prstGeom>
          <a:noFill/>
          <a:ln>
            <a:noFill/>
          </a:ln>
        </p:spPr>
      </p:pic>
      <p:sp>
        <p:nvSpPr>
          <p:cNvPr id="55" name="Google Shape;55;p13"/>
          <p:cNvSpPr txBox="1"/>
          <p:nvPr>
            <p:ph type="ctrTitle"/>
          </p:nvPr>
        </p:nvSpPr>
        <p:spPr>
          <a:xfrm>
            <a:off x="311708" y="781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rgbClr val="FFFFFE"/>
                </a:solidFill>
              </a:rPr>
              <a:t>CS4243 Final Project</a:t>
            </a:r>
            <a:endParaRPr>
              <a:solidFill>
                <a:srgbClr val="FFFFFE"/>
              </a:solidFill>
            </a:endParaRPr>
          </a:p>
        </p:txBody>
      </p:sp>
      <p:sp>
        <p:nvSpPr>
          <p:cNvPr id="56" name="Google Shape;56;p13"/>
          <p:cNvSpPr txBox="1"/>
          <p:nvPr>
            <p:ph idx="1" type="subTitle"/>
          </p:nvPr>
        </p:nvSpPr>
        <p:spPr>
          <a:xfrm>
            <a:off x="311700" y="3264175"/>
            <a:ext cx="8520600" cy="1311900"/>
          </a:xfrm>
          <a:prstGeom prst="rect">
            <a:avLst/>
          </a:prstGeom>
        </p:spPr>
        <p:txBody>
          <a:bodyPr anchorCtr="0" anchor="t" bIns="91425" lIns="91425" spcFirstLastPara="1" rIns="91425" wrap="square" tIns="91425">
            <a:normAutofit lnSpcReduction="10000"/>
          </a:bodyPr>
          <a:lstStyle/>
          <a:p>
            <a:pPr indent="0" lvl="0" marL="0" rtl="0" algn="ctr">
              <a:lnSpc>
                <a:spcPct val="80000"/>
              </a:lnSpc>
              <a:spcBef>
                <a:spcPts val="0"/>
              </a:spcBef>
              <a:spcAft>
                <a:spcPts val="0"/>
              </a:spcAft>
              <a:buSzPts val="935"/>
              <a:buNone/>
            </a:pPr>
            <a:r>
              <a:rPr lang="en-GB" sz="1979">
                <a:solidFill>
                  <a:schemeClr val="lt1"/>
                </a:solidFill>
              </a:rPr>
              <a:t>Group 7</a:t>
            </a:r>
            <a:endParaRPr sz="1979">
              <a:solidFill>
                <a:schemeClr val="lt1"/>
              </a:solidFill>
            </a:endParaRPr>
          </a:p>
          <a:p>
            <a:pPr indent="0" lvl="0" marL="0" rtl="0" algn="ctr">
              <a:lnSpc>
                <a:spcPct val="80000"/>
              </a:lnSpc>
              <a:spcBef>
                <a:spcPts val="0"/>
              </a:spcBef>
              <a:spcAft>
                <a:spcPts val="0"/>
              </a:spcAft>
              <a:buSzPts val="935"/>
              <a:buNone/>
            </a:pPr>
            <a:r>
              <a:t/>
            </a:r>
            <a:endParaRPr sz="1979">
              <a:solidFill>
                <a:schemeClr val="lt1"/>
              </a:solidFill>
            </a:endParaRPr>
          </a:p>
          <a:p>
            <a:pPr indent="0" lvl="0" marL="0" rtl="0" algn="ctr">
              <a:lnSpc>
                <a:spcPct val="80000"/>
              </a:lnSpc>
              <a:spcBef>
                <a:spcPts val="0"/>
              </a:spcBef>
              <a:spcAft>
                <a:spcPts val="0"/>
              </a:spcAft>
              <a:buSzPts val="935"/>
              <a:buNone/>
            </a:pPr>
            <a:r>
              <a:rPr lang="en-GB" sz="1779">
                <a:solidFill>
                  <a:schemeClr val="lt1"/>
                </a:solidFill>
              </a:rPr>
              <a:t>A0190686R Tan Ye Kai</a:t>
            </a:r>
            <a:endParaRPr sz="1779">
              <a:solidFill>
                <a:schemeClr val="lt1"/>
              </a:solidFill>
            </a:endParaRPr>
          </a:p>
          <a:p>
            <a:pPr indent="0" lvl="0" marL="0" rtl="0" algn="ctr">
              <a:lnSpc>
                <a:spcPct val="80000"/>
              </a:lnSpc>
              <a:spcBef>
                <a:spcPts val="0"/>
              </a:spcBef>
              <a:spcAft>
                <a:spcPts val="0"/>
              </a:spcAft>
              <a:buSzPts val="935"/>
              <a:buNone/>
            </a:pPr>
            <a:r>
              <a:rPr lang="en-GB" sz="1779">
                <a:solidFill>
                  <a:schemeClr val="lt1"/>
                </a:solidFill>
              </a:rPr>
              <a:t>A0</a:t>
            </a:r>
            <a:r>
              <a:rPr lang="en-GB" sz="1779">
                <a:solidFill>
                  <a:schemeClr val="lt1"/>
                </a:solidFill>
              </a:rPr>
              <a:t>187372W Chen Hui</a:t>
            </a:r>
            <a:endParaRPr sz="1779">
              <a:solidFill>
                <a:schemeClr val="lt1"/>
              </a:solidFill>
            </a:endParaRPr>
          </a:p>
          <a:p>
            <a:pPr indent="0" lvl="0" marL="0" rtl="0" algn="ctr">
              <a:lnSpc>
                <a:spcPct val="80000"/>
              </a:lnSpc>
              <a:spcBef>
                <a:spcPts val="0"/>
              </a:spcBef>
              <a:spcAft>
                <a:spcPts val="0"/>
              </a:spcAft>
              <a:buClr>
                <a:schemeClr val="dk1"/>
              </a:buClr>
              <a:buSzPts val="935"/>
              <a:buFont typeface="Arial"/>
              <a:buNone/>
            </a:pPr>
            <a:r>
              <a:rPr lang="en-GB" sz="1779">
                <a:solidFill>
                  <a:schemeClr val="lt1"/>
                </a:solidFill>
              </a:rPr>
              <a:t>A0204685B Liu Jingming</a:t>
            </a:r>
            <a:endParaRPr sz="1779">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Project description</a:t>
            </a:r>
            <a:endParaRPr/>
          </a:p>
          <a:p>
            <a:pPr indent="-342900" lvl="0" marL="457200" rtl="0" algn="l">
              <a:spcBef>
                <a:spcPts val="0"/>
              </a:spcBef>
              <a:spcAft>
                <a:spcPts val="0"/>
              </a:spcAft>
              <a:buSzPts val="1800"/>
              <a:buChar char="●"/>
            </a:pPr>
            <a:r>
              <a:rPr lang="en-GB"/>
              <a:t>Data collection</a:t>
            </a:r>
            <a:endParaRPr/>
          </a:p>
          <a:p>
            <a:pPr indent="-342900" lvl="0" marL="457200" rtl="0" algn="l">
              <a:spcBef>
                <a:spcPts val="0"/>
              </a:spcBef>
              <a:spcAft>
                <a:spcPts val="0"/>
              </a:spcAft>
              <a:buClr>
                <a:srgbClr val="FF9900"/>
              </a:buClr>
              <a:buSzPts val="1800"/>
              <a:buChar char="●"/>
            </a:pPr>
            <a:r>
              <a:rPr lang="en-GB">
                <a:solidFill>
                  <a:srgbClr val="FF9900"/>
                </a:solidFill>
              </a:rPr>
              <a:t>Data exploration</a:t>
            </a:r>
            <a:endParaRPr>
              <a:solidFill>
                <a:srgbClr val="FF9900"/>
              </a:solidFill>
            </a:endParaRPr>
          </a:p>
          <a:p>
            <a:pPr indent="-342900" lvl="0" marL="457200" rtl="0" algn="l">
              <a:spcBef>
                <a:spcPts val="0"/>
              </a:spcBef>
              <a:spcAft>
                <a:spcPts val="0"/>
              </a:spcAft>
              <a:buSzPts val="1800"/>
              <a:buChar char="●"/>
            </a:pPr>
            <a:r>
              <a:rPr lang="en-GB"/>
              <a:t>Pre-processing</a:t>
            </a:r>
            <a:endParaRPr/>
          </a:p>
          <a:p>
            <a:pPr indent="-342900" lvl="0" marL="457200" rtl="0" algn="l">
              <a:spcBef>
                <a:spcPts val="0"/>
              </a:spcBef>
              <a:spcAft>
                <a:spcPts val="0"/>
              </a:spcAft>
              <a:buSzPts val="1800"/>
              <a:buChar char="●"/>
            </a:pPr>
            <a:r>
              <a:rPr lang="en-GB"/>
              <a:t>Data analysis with deep learning</a:t>
            </a:r>
            <a:endParaRPr/>
          </a:p>
          <a:p>
            <a:pPr indent="-342900" lvl="0" marL="457200" rtl="0" algn="l">
              <a:spcBef>
                <a:spcPts val="0"/>
              </a:spcBef>
              <a:spcAft>
                <a:spcPts val="0"/>
              </a:spcAft>
              <a:buSzPts val="1800"/>
              <a:buChar char="●"/>
            </a:pPr>
            <a:r>
              <a:rPr lang="en-GB"/>
              <a:t>Numerical 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121" name="Google Shape;121;p23"/>
          <p:cNvSpPr txBox="1"/>
          <p:nvPr>
            <p:ph idx="1" type="body"/>
          </p:nvPr>
        </p:nvSpPr>
        <p:spPr>
          <a:xfrm>
            <a:off x="571675" y="1929425"/>
            <a:ext cx="3527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Edge detection</a:t>
            </a:r>
            <a:endParaRPr/>
          </a:p>
          <a:p>
            <a:pPr indent="-342900" lvl="0" marL="457200" rtl="0" algn="l">
              <a:spcBef>
                <a:spcPts val="0"/>
              </a:spcBef>
              <a:spcAft>
                <a:spcPts val="0"/>
              </a:spcAft>
              <a:buSzPts val="1800"/>
              <a:buChar char="●"/>
            </a:pPr>
            <a:r>
              <a:rPr lang="en-GB"/>
              <a:t>Image resolution</a:t>
            </a:r>
            <a:endParaRPr/>
          </a:p>
          <a:p>
            <a:pPr indent="-342900" lvl="0" marL="457200" rtl="0" algn="l">
              <a:spcBef>
                <a:spcPts val="0"/>
              </a:spcBef>
              <a:spcAft>
                <a:spcPts val="0"/>
              </a:spcAft>
              <a:buSzPts val="1800"/>
              <a:buChar char="●"/>
            </a:pPr>
            <a:r>
              <a:rPr lang="en-GB"/>
              <a:t>Cropping vs resizing vs black borders</a:t>
            </a:r>
            <a:endParaRPr/>
          </a:p>
        </p:txBody>
      </p:sp>
      <p:sp>
        <p:nvSpPr>
          <p:cNvPr id="122" name="Google Shape;122;p23"/>
          <p:cNvSpPr txBox="1"/>
          <p:nvPr/>
        </p:nvSpPr>
        <p:spPr>
          <a:xfrm>
            <a:off x="472950" y="1135025"/>
            <a:ext cx="677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We explored our data in a few different ways: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Edge detection </a:t>
            </a:r>
            <a:endParaRPr/>
          </a:p>
        </p:txBody>
      </p:sp>
      <p:pic>
        <p:nvPicPr>
          <p:cNvPr id="128" name="Google Shape;128;p24"/>
          <p:cNvPicPr preferRelativeResize="0"/>
          <p:nvPr/>
        </p:nvPicPr>
        <p:blipFill>
          <a:blip r:embed="rId3">
            <a:alphaModFix/>
          </a:blip>
          <a:stretch>
            <a:fillRect/>
          </a:stretch>
        </p:blipFill>
        <p:spPr>
          <a:xfrm>
            <a:off x="487400" y="1102850"/>
            <a:ext cx="2173025" cy="2014400"/>
          </a:xfrm>
          <a:prstGeom prst="rect">
            <a:avLst/>
          </a:prstGeom>
          <a:noFill/>
          <a:ln>
            <a:noFill/>
          </a:ln>
        </p:spPr>
      </p:pic>
      <p:pic>
        <p:nvPicPr>
          <p:cNvPr id="129" name="Google Shape;129;p24"/>
          <p:cNvPicPr preferRelativeResize="0"/>
          <p:nvPr/>
        </p:nvPicPr>
        <p:blipFill>
          <a:blip r:embed="rId4">
            <a:alphaModFix/>
          </a:blip>
          <a:stretch>
            <a:fillRect/>
          </a:stretch>
        </p:blipFill>
        <p:spPr>
          <a:xfrm>
            <a:off x="2660425" y="1165250"/>
            <a:ext cx="2112750" cy="1889575"/>
          </a:xfrm>
          <a:prstGeom prst="rect">
            <a:avLst/>
          </a:prstGeom>
          <a:noFill/>
          <a:ln>
            <a:noFill/>
          </a:ln>
        </p:spPr>
      </p:pic>
      <p:sp>
        <p:nvSpPr>
          <p:cNvPr id="130" name="Google Shape;130;p24"/>
          <p:cNvSpPr txBox="1"/>
          <p:nvPr/>
        </p:nvSpPr>
        <p:spPr>
          <a:xfrm>
            <a:off x="4773175" y="1530125"/>
            <a:ext cx="240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CGI images tend to have more distinct features</a:t>
            </a:r>
            <a:endParaRPr sz="1600"/>
          </a:p>
        </p:txBody>
      </p:sp>
      <p:pic>
        <p:nvPicPr>
          <p:cNvPr id="131" name="Google Shape;131;p24"/>
          <p:cNvPicPr preferRelativeResize="0"/>
          <p:nvPr/>
        </p:nvPicPr>
        <p:blipFill>
          <a:blip r:embed="rId5">
            <a:alphaModFix/>
          </a:blip>
          <a:stretch>
            <a:fillRect/>
          </a:stretch>
        </p:blipFill>
        <p:spPr>
          <a:xfrm>
            <a:off x="7709975" y="445025"/>
            <a:ext cx="923925" cy="1219200"/>
          </a:xfrm>
          <a:prstGeom prst="rect">
            <a:avLst/>
          </a:prstGeom>
          <a:noFill/>
          <a:ln>
            <a:noFill/>
          </a:ln>
        </p:spPr>
      </p:pic>
      <p:pic>
        <p:nvPicPr>
          <p:cNvPr id="132" name="Google Shape;132;p24"/>
          <p:cNvPicPr preferRelativeResize="0"/>
          <p:nvPr/>
        </p:nvPicPr>
        <p:blipFill>
          <a:blip r:embed="rId6">
            <a:alphaModFix/>
          </a:blip>
          <a:stretch>
            <a:fillRect/>
          </a:stretch>
        </p:blipFill>
        <p:spPr>
          <a:xfrm>
            <a:off x="487400" y="3202377"/>
            <a:ext cx="2458775" cy="1633300"/>
          </a:xfrm>
          <a:prstGeom prst="rect">
            <a:avLst/>
          </a:prstGeom>
          <a:noFill/>
          <a:ln>
            <a:noFill/>
          </a:ln>
        </p:spPr>
      </p:pic>
      <p:pic>
        <p:nvPicPr>
          <p:cNvPr id="133" name="Google Shape;133;p24"/>
          <p:cNvPicPr preferRelativeResize="0"/>
          <p:nvPr/>
        </p:nvPicPr>
        <p:blipFill>
          <a:blip r:embed="rId7">
            <a:alphaModFix/>
          </a:blip>
          <a:stretch>
            <a:fillRect/>
          </a:stretch>
        </p:blipFill>
        <p:spPr>
          <a:xfrm>
            <a:off x="3217063" y="3158475"/>
            <a:ext cx="2430368" cy="1633300"/>
          </a:xfrm>
          <a:prstGeom prst="rect">
            <a:avLst/>
          </a:prstGeom>
          <a:noFill/>
          <a:ln>
            <a:noFill/>
          </a:ln>
        </p:spPr>
      </p:pic>
      <p:sp>
        <p:nvSpPr>
          <p:cNvPr id="134" name="Google Shape;134;p24"/>
          <p:cNvSpPr txBox="1"/>
          <p:nvPr/>
        </p:nvSpPr>
        <p:spPr>
          <a:xfrm>
            <a:off x="5819925" y="3474000"/>
            <a:ext cx="202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Photographic image tends to have way more edges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261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Edge detection - results</a:t>
            </a:r>
            <a:endParaRPr/>
          </a:p>
        </p:txBody>
      </p:sp>
      <p:pic>
        <p:nvPicPr>
          <p:cNvPr id="140" name="Google Shape;140;p25"/>
          <p:cNvPicPr preferRelativeResize="0"/>
          <p:nvPr/>
        </p:nvPicPr>
        <p:blipFill>
          <a:blip r:embed="rId3">
            <a:alphaModFix/>
          </a:blip>
          <a:stretch>
            <a:fillRect/>
          </a:stretch>
        </p:blipFill>
        <p:spPr>
          <a:xfrm>
            <a:off x="636738" y="876175"/>
            <a:ext cx="2749750" cy="1826575"/>
          </a:xfrm>
          <a:prstGeom prst="rect">
            <a:avLst/>
          </a:prstGeom>
          <a:noFill/>
          <a:ln>
            <a:noFill/>
          </a:ln>
        </p:spPr>
      </p:pic>
      <p:pic>
        <p:nvPicPr>
          <p:cNvPr id="141" name="Google Shape;141;p25"/>
          <p:cNvPicPr preferRelativeResize="0"/>
          <p:nvPr/>
        </p:nvPicPr>
        <p:blipFill>
          <a:blip r:embed="rId4">
            <a:alphaModFix/>
          </a:blip>
          <a:stretch>
            <a:fillRect/>
          </a:stretch>
        </p:blipFill>
        <p:spPr>
          <a:xfrm>
            <a:off x="4906275" y="872050"/>
            <a:ext cx="2749749" cy="1834813"/>
          </a:xfrm>
          <a:prstGeom prst="rect">
            <a:avLst/>
          </a:prstGeom>
          <a:noFill/>
          <a:ln>
            <a:noFill/>
          </a:ln>
        </p:spPr>
      </p:pic>
      <p:pic>
        <p:nvPicPr>
          <p:cNvPr id="142" name="Google Shape;142;p25"/>
          <p:cNvPicPr preferRelativeResize="0"/>
          <p:nvPr/>
        </p:nvPicPr>
        <p:blipFill>
          <a:blip r:embed="rId5">
            <a:alphaModFix/>
          </a:blip>
          <a:stretch>
            <a:fillRect/>
          </a:stretch>
        </p:blipFill>
        <p:spPr>
          <a:xfrm>
            <a:off x="535975" y="3065950"/>
            <a:ext cx="2951275" cy="1967525"/>
          </a:xfrm>
          <a:prstGeom prst="rect">
            <a:avLst/>
          </a:prstGeom>
          <a:noFill/>
          <a:ln>
            <a:noFill/>
          </a:ln>
        </p:spPr>
      </p:pic>
      <p:pic>
        <p:nvPicPr>
          <p:cNvPr id="143" name="Google Shape;143;p25"/>
          <p:cNvPicPr preferRelativeResize="0"/>
          <p:nvPr/>
        </p:nvPicPr>
        <p:blipFill>
          <a:blip r:embed="rId6">
            <a:alphaModFix/>
          </a:blip>
          <a:stretch>
            <a:fillRect/>
          </a:stretch>
        </p:blipFill>
        <p:spPr>
          <a:xfrm>
            <a:off x="4805513" y="3058023"/>
            <a:ext cx="2951275" cy="1983389"/>
          </a:xfrm>
          <a:prstGeom prst="rect">
            <a:avLst/>
          </a:prstGeom>
          <a:noFill/>
          <a:ln>
            <a:noFill/>
          </a:ln>
        </p:spPr>
      </p:pic>
      <p:sp>
        <p:nvSpPr>
          <p:cNvPr id="144" name="Google Shape;144;p25"/>
          <p:cNvSpPr txBox="1"/>
          <p:nvPr/>
        </p:nvSpPr>
        <p:spPr>
          <a:xfrm>
            <a:off x="3386500" y="1515775"/>
            <a:ext cx="9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Original</a:t>
            </a:r>
            <a:endParaRPr/>
          </a:p>
        </p:txBody>
      </p:sp>
      <p:sp>
        <p:nvSpPr>
          <p:cNvPr id="145" name="Google Shape;145;p25"/>
          <p:cNvSpPr txBox="1"/>
          <p:nvPr/>
        </p:nvSpPr>
        <p:spPr>
          <a:xfrm>
            <a:off x="7656025" y="1589363"/>
            <a:ext cx="9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sobelx</a:t>
            </a:r>
            <a:endParaRPr/>
          </a:p>
        </p:txBody>
      </p:sp>
      <p:sp>
        <p:nvSpPr>
          <p:cNvPr id="146" name="Google Shape;146;p25"/>
          <p:cNvSpPr txBox="1"/>
          <p:nvPr/>
        </p:nvSpPr>
        <p:spPr>
          <a:xfrm>
            <a:off x="3440725" y="3747575"/>
            <a:ext cx="9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sobely</a:t>
            </a:r>
            <a:endParaRPr/>
          </a:p>
        </p:txBody>
      </p:sp>
      <p:sp>
        <p:nvSpPr>
          <p:cNvPr id="147" name="Google Shape;147;p25"/>
          <p:cNvSpPr txBox="1"/>
          <p:nvPr/>
        </p:nvSpPr>
        <p:spPr>
          <a:xfrm>
            <a:off x="7756775" y="3717713"/>
            <a:ext cx="9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sobelxy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Edge detection - canny edge detection</a:t>
            </a:r>
            <a:endParaRPr/>
          </a:p>
        </p:txBody>
      </p:sp>
      <p:pic>
        <p:nvPicPr>
          <p:cNvPr id="153" name="Google Shape;153;p26"/>
          <p:cNvPicPr preferRelativeResize="0"/>
          <p:nvPr/>
        </p:nvPicPr>
        <p:blipFill>
          <a:blip r:embed="rId3">
            <a:alphaModFix/>
          </a:blip>
          <a:stretch>
            <a:fillRect/>
          </a:stretch>
        </p:blipFill>
        <p:spPr>
          <a:xfrm>
            <a:off x="448025" y="1684925"/>
            <a:ext cx="4012725" cy="2672775"/>
          </a:xfrm>
          <a:prstGeom prst="rect">
            <a:avLst/>
          </a:prstGeom>
          <a:noFill/>
          <a:ln>
            <a:noFill/>
          </a:ln>
        </p:spPr>
      </p:pic>
      <p:sp>
        <p:nvSpPr>
          <p:cNvPr id="154" name="Google Shape;154;p26"/>
          <p:cNvSpPr txBox="1"/>
          <p:nvPr/>
        </p:nvSpPr>
        <p:spPr>
          <a:xfrm>
            <a:off x="628325" y="1090750"/>
            <a:ext cx="40128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a:solidFill>
                  <a:schemeClr val="dk1"/>
                </a:solidFill>
              </a:rPr>
              <a:t>Canny edge detection is w</a:t>
            </a:r>
            <a:r>
              <a:rPr lang="en-GB">
                <a:solidFill>
                  <a:schemeClr val="dk1"/>
                </a:solidFill>
              </a:rPr>
              <a:t>idely used and robust.</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resolution</a:t>
            </a:r>
            <a:endParaRPr/>
          </a:p>
        </p:txBody>
      </p:sp>
      <p:sp>
        <p:nvSpPr>
          <p:cNvPr id="160" name="Google Shape;160;p27"/>
          <p:cNvSpPr txBox="1"/>
          <p:nvPr/>
        </p:nvSpPr>
        <p:spPr>
          <a:xfrm>
            <a:off x="610900" y="1418900"/>
            <a:ext cx="760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image resolution that we have chosen is 128 * 128</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design choice was largely due to the fact that not many image that we cropped were available with higher resolution, and that we should be consistent in our input size for our models.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u="sng"/>
              <a:t>Cropping</a:t>
            </a:r>
            <a:r>
              <a:rPr lang="en-GB"/>
              <a:t> vs resizing vs adding borders</a:t>
            </a:r>
            <a:endParaRPr/>
          </a:p>
        </p:txBody>
      </p:sp>
      <p:sp>
        <p:nvSpPr>
          <p:cNvPr id="166" name="Google Shape;166;p28"/>
          <p:cNvSpPr txBox="1"/>
          <p:nvPr/>
        </p:nvSpPr>
        <p:spPr>
          <a:xfrm>
            <a:off x="3547200" y="1556850"/>
            <a:ext cx="5285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strategy we picked was to center crop the image as shown on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benefits of doing this is that we are able to reduce the dimension of the image without losing the resolution of the images, and without altering the proportion of the images.</a:t>
            </a:r>
            <a:endParaRPr/>
          </a:p>
          <a:p>
            <a:pPr indent="0" lvl="0" marL="0" rtl="0" algn="l">
              <a:spcBef>
                <a:spcPts val="0"/>
              </a:spcBef>
              <a:spcAft>
                <a:spcPts val="0"/>
              </a:spcAft>
              <a:buNone/>
            </a:pPr>
            <a:r>
              <a:t/>
            </a:r>
            <a:endParaRPr/>
          </a:p>
        </p:txBody>
      </p:sp>
      <p:pic>
        <p:nvPicPr>
          <p:cNvPr id="167" name="Google Shape;167;p28"/>
          <p:cNvPicPr preferRelativeResize="0"/>
          <p:nvPr/>
        </p:nvPicPr>
        <p:blipFill>
          <a:blip r:embed="rId3">
            <a:alphaModFix/>
          </a:blip>
          <a:stretch>
            <a:fillRect/>
          </a:stretch>
        </p:blipFill>
        <p:spPr>
          <a:xfrm>
            <a:off x="517000" y="1652375"/>
            <a:ext cx="2609850" cy="1752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Cropping vs </a:t>
            </a:r>
            <a:r>
              <a:rPr lang="en-GB" u="sng"/>
              <a:t>resizing</a:t>
            </a:r>
            <a:r>
              <a:rPr lang="en-GB"/>
              <a:t> vs adding borders</a:t>
            </a:r>
            <a:endParaRPr/>
          </a:p>
          <a:p>
            <a:pPr indent="0" lvl="0" marL="0" rtl="0" algn="l">
              <a:spcBef>
                <a:spcPts val="0"/>
              </a:spcBef>
              <a:spcAft>
                <a:spcPts val="0"/>
              </a:spcAft>
              <a:buNone/>
            </a:pPr>
            <a:r>
              <a:t/>
            </a:r>
            <a:endParaRPr/>
          </a:p>
        </p:txBody>
      </p:sp>
      <p:sp>
        <p:nvSpPr>
          <p:cNvPr id="173" name="Google Shape;173;p29"/>
          <p:cNvSpPr txBox="1"/>
          <p:nvPr/>
        </p:nvSpPr>
        <p:spPr>
          <a:xfrm>
            <a:off x="3306150" y="1682700"/>
            <a:ext cx="563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 can see that the proportion of the eagle on the left is altered, and the original image is distorted.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One downside of resizing a higher resolution to a lower resolution image is that a lot of features and pixels will be lost</a:t>
            </a:r>
            <a:endParaRPr/>
          </a:p>
        </p:txBody>
      </p:sp>
      <p:pic>
        <p:nvPicPr>
          <p:cNvPr id="174" name="Google Shape;174;p29"/>
          <p:cNvPicPr preferRelativeResize="0"/>
          <p:nvPr/>
        </p:nvPicPr>
        <p:blipFill>
          <a:blip r:embed="rId3">
            <a:alphaModFix/>
          </a:blip>
          <a:stretch>
            <a:fillRect/>
          </a:stretch>
        </p:blipFill>
        <p:spPr>
          <a:xfrm>
            <a:off x="311700" y="1928250"/>
            <a:ext cx="2724150" cy="14012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Cropping vs resizing vs </a:t>
            </a:r>
            <a:r>
              <a:rPr lang="en-GB" u="sng"/>
              <a:t>adding borders</a:t>
            </a:r>
            <a:endParaRPr u="sng"/>
          </a:p>
          <a:p>
            <a:pPr indent="0" lvl="0" marL="0" rtl="0" algn="l">
              <a:spcBef>
                <a:spcPts val="0"/>
              </a:spcBef>
              <a:spcAft>
                <a:spcPts val="0"/>
              </a:spcAft>
              <a:buNone/>
            </a:pPr>
            <a:r>
              <a:t/>
            </a:r>
            <a:endParaRPr/>
          </a:p>
        </p:txBody>
      </p:sp>
      <p:sp>
        <p:nvSpPr>
          <p:cNvPr id="180" name="Google Shape;180;p30"/>
          <p:cNvSpPr txBox="1"/>
          <p:nvPr/>
        </p:nvSpPr>
        <p:spPr>
          <a:xfrm>
            <a:off x="3531300" y="1775475"/>
            <a:ext cx="530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We also considered adding borders to standardise the image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this is usually not ideal because there is a lot of wasted space used for the black borders.</a:t>
            </a:r>
            <a:endParaRPr/>
          </a:p>
        </p:txBody>
      </p:sp>
      <p:pic>
        <p:nvPicPr>
          <p:cNvPr id="181" name="Google Shape;181;p30"/>
          <p:cNvPicPr preferRelativeResize="0"/>
          <p:nvPr/>
        </p:nvPicPr>
        <p:blipFill>
          <a:blip r:embed="rId3">
            <a:alphaModFix/>
          </a:blip>
          <a:stretch>
            <a:fillRect/>
          </a:stretch>
        </p:blipFill>
        <p:spPr>
          <a:xfrm>
            <a:off x="139925" y="1692150"/>
            <a:ext cx="3200400" cy="142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Project description</a:t>
            </a:r>
            <a:endParaRPr/>
          </a:p>
          <a:p>
            <a:pPr indent="-342900" lvl="0" marL="457200" rtl="0" algn="l">
              <a:spcBef>
                <a:spcPts val="0"/>
              </a:spcBef>
              <a:spcAft>
                <a:spcPts val="0"/>
              </a:spcAft>
              <a:buSzPts val="1800"/>
              <a:buChar char="●"/>
            </a:pPr>
            <a:r>
              <a:rPr lang="en-GB"/>
              <a:t>Data collection</a:t>
            </a:r>
            <a:endParaRPr/>
          </a:p>
          <a:p>
            <a:pPr indent="-342900" lvl="0" marL="457200" rtl="0" algn="l">
              <a:spcBef>
                <a:spcPts val="0"/>
              </a:spcBef>
              <a:spcAft>
                <a:spcPts val="0"/>
              </a:spcAft>
              <a:buSzPts val="1800"/>
              <a:buChar char="●"/>
            </a:pPr>
            <a:r>
              <a:rPr lang="en-GB"/>
              <a:t>Data exploration</a:t>
            </a:r>
            <a:endParaRPr/>
          </a:p>
          <a:p>
            <a:pPr indent="-342900" lvl="0" marL="457200" rtl="0" algn="l">
              <a:spcBef>
                <a:spcPts val="0"/>
              </a:spcBef>
              <a:spcAft>
                <a:spcPts val="0"/>
              </a:spcAft>
              <a:buClr>
                <a:srgbClr val="FF9900"/>
              </a:buClr>
              <a:buSzPts val="1800"/>
              <a:buChar char="●"/>
            </a:pPr>
            <a:r>
              <a:rPr lang="en-GB">
                <a:solidFill>
                  <a:srgbClr val="FF9900"/>
                </a:solidFill>
              </a:rPr>
              <a:t>Pre-processing</a:t>
            </a:r>
            <a:endParaRPr>
              <a:solidFill>
                <a:srgbClr val="FF9900"/>
              </a:solidFill>
            </a:endParaRPr>
          </a:p>
          <a:p>
            <a:pPr indent="-342900" lvl="0" marL="457200" rtl="0" algn="l">
              <a:spcBef>
                <a:spcPts val="0"/>
              </a:spcBef>
              <a:spcAft>
                <a:spcPts val="0"/>
              </a:spcAft>
              <a:buSzPts val="1800"/>
              <a:buChar char="●"/>
            </a:pPr>
            <a:r>
              <a:rPr lang="en-GB"/>
              <a:t>Data analysis with deep learning</a:t>
            </a:r>
            <a:endParaRPr/>
          </a:p>
          <a:p>
            <a:pPr indent="-342900" lvl="0" marL="457200" rtl="0" algn="l">
              <a:spcBef>
                <a:spcPts val="0"/>
              </a:spcBef>
              <a:spcAft>
                <a:spcPts val="0"/>
              </a:spcAft>
              <a:buSzPts val="1800"/>
              <a:buChar char="●"/>
            </a:pPr>
            <a:r>
              <a:rPr lang="en-GB"/>
              <a:t>Numerical 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4"/>
              </a:buClr>
              <a:buSzPts val="1800"/>
              <a:buChar char="●"/>
            </a:pPr>
            <a:r>
              <a:rPr lang="en-GB">
                <a:solidFill>
                  <a:schemeClr val="accent4"/>
                </a:solidFill>
              </a:rPr>
              <a:t>Project description</a:t>
            </a:r>
            <a:endParaRPr>
              <a:solidFill>
                <a:schemeClr val="accent4"/>
              </a:solidFill>
            </a:endParaRPr>
          </a:p>
          <a:p>
            <a:pPr indent="-342900" lvl="0" marL="457200" rtl="0" algn="l">
              <a:spcBef>
                <a:spcPts val="0"/>
              </a:spcBef>
              <a:spcAft>
                <a:spcPts val="0"/>
              </a:spcAft>
              <a:buSzPts val="1800"/>
              <a:buChar char="●"/>
            </a:pPr>
            <a:r>
              <a:rPr lang="en-GB"/>
              <a:t>Data collection</a:t>
            </a:r>
            <a:endParaRPr/>
          </a:p>
          <a:p>
            <a:pPr indent="-342900" lvl="0" marL="457200" rtl="0" algn="l">
              <a:spcBef>
                <a:spcPts val="0"/>
              </a:spcBef>
              <a:spcAft>
                <a:spcPts val="0"/>
              </a:spcAft>
              <a:buSzPts val="1800"/>
              <a:buChar char="●"/>
            </a:pPr>
            <a:r>
              <a:rPr lang="en-GB"/>
              <a:t>Data exploration</a:t>
            </a:r>
            <a:endParaRPr/>
          </a:p>
          <a:p>
            <a:pPr indent="-342900" lvl="0" marL="457200" rtl="0" algn="l">
              <a:spcBef>
                <a:spcPts val="0"/>
              </a:spcBef>
              <a:spcAft>
                <a:spcPts val="0"/>
              </a:spcAft>
              <a:buSzPts val="1800"/>
              <a:buChar char="●"/>
            </a:pPr>
            <a:r>
              <a:rPr lang="en-GB"/>
              <a:t>Pre-processing</a:t>
            </a:r>
            <a:endParaRPr/>
          </a:p>
          <a:p>
            <a:pPr indent="-342900" lvl="0" marL="457200" rtl="0" algn="l">
              <a:spcBef>
                <a:spcPts val="0"/>
              </a:spcBef>
              <a:spcAft>
                <a:spcPts val="0"/>
              </a:spcAft>
              <a:buSzPts val="1800"/>
              <a:buChar char="●"/>
            </a:pPr>
            <a:r>
              <a:rPr lang="en-GB"/>
              <a:t>Data analysis with deep learning</a:t>
            </a:r>
            <a:endParaRPr/>
          </a:p>
          <a:p>
            <a:pPr indent="-342900" lvl="0" marL="457200" rtl="0" algn="l">
              <a:spcBef>
                <a:spcPts val="0"/>
              </a:spcBef>
              <a:spcAft>
                <a:spcPts val="0"/>
              </a:spcAft>
              <a:buSzPts val="1800"/>
              <a:buChar char="●"/>
            </a:pPr>
            <a:r>
              <a:rPr lang="en-GB"/>
              <a:t>Numerical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Preprocessing</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GB"/>
              <a:t>Center crop</a:t>
            </a:r>
            <a:r>
              <a:rPr lang="en-GB"/>
              <a:t> all the photos we had into 128 * 128 dimensions, in RGB.</a:t>
            </a:r>
            <a:endParaRPr/>
          </a:p>
          <a:p>
            <a:pPr indent="-342900" lvl="0" marL="457200" rtl="0" algn="l">
              <a:spcBef>
                <a:spcPts val="0"/>
              </a:spcBef>
              <a:spcAft>
                <a:spcPts val="0"/>
              </a:spcAft>
              <a:buSzPts val="1800"/>
              <a:buAutoNum type="arabicParenR"/>
            </a:pPr>
            <a:r>
              <a:rPr lang="en-GB"/>
              <a:t>Apply gray scale</a:t>
            </a:r>
            <a:endParaRPr/>
          </a:p>
          <a:p>
            <a:pPr indent="-342900" lvl="0" marL="457200" rtl="0" algn="l">
              <a:spcBef>
                <a:spcPts val="0"/>
              </a:spcBef>
              <a:spcAft>
                <a:spcPts val="0"/>
              </a:spcAft>
              <a:buSzPts val="1800"/>
              <a:buAutoNum type="arabicParenR"/>
            </a:pPr>
            <a:r>
              <a:rPr lang="en-GB"/>
              <a:t>Blur the grayscale image</a:t>
            </a:r>
            <a:endParaRPr/>
          </a:p>
          <a:p>
            <a:pPr indent="-342900" lvl="0" marL="457200" rtl="0" algn="l">
              <a:spcBef>
                <a:spcPts val="0"/>
              </a:spcBef>
              <a:spcAft>
                <a:spcPts val="0"/>
              </a:spcAft>
              <a:buSzPts val="1800"/>
              <a:buAutoNum type="arabicParenR"/>
            </a:pPr>
            <a:r>
              <a:rPr lang="en-GB"/>
              <a:t>Use (3) for sobelx, sobely, sobelxy edge detection</a:t>
            </a:r>
            <a:endParaRPr/>
          </a:p>
          <a:p>
            <a:pPr indent="-342900" lvl="0" marL="457200" rtl="0" algn="l">
              <a:spcBef>
                <a:spcPts val="0"/>
              </a:spcBef>
              <a:spcAft>
                <a:spcPts val="0"/>
              </a:spcAft>
              <a:buSzPts val="1800"/>
              <a:buAutoNum type="arabicParenR"/>
            </a:pPr>
            <a:r>
              <a:rPr lang="en-GB"/>
              <a:t>Use (3) for canny edge detection</a:t>
            </a:r>
            <a:endParaRPr/>
          </a:p>
          <a:p>
            <a:pPr indent="-342900" lvl="0" marL="457200" rtl="0" algn="l">
              <a:spcBef>
                <a:spcPts val="0"/>
              </a:spcBef>
              <a:spcAft>
                <a:spcPts val="0"/>
              </a:spcAft>
              <a:buSzPts val="1800"/>
              <a:buAutoNum type="arabicParenR"/>
            </a:pPr>
            <a:r>
              <a:rPr lang="en-GB"/>
              <a:t>Combine R,G,B,sobelx, sobely, sobelxy, canny edge detection data as inputs</a:t>
            </a:r>
            <a:endParaRPr/>
          </a:p>
          <a:p>
            <a:pPr indent="-342900" lvl="0" marL="457200" rtl="0" algn="l">
              <a:spcBef>
                <a:spcPts val="0"/>
              </a:spcBef>
              <a:spcAft>
                <a:spcPts val="0"/>
              </a:spcAft>
              <a:buSzPts val="1800"/>
              <a:buAutoNum type="arabicParenR"/>
            </a:pPr>
            <a:r>
              <a:rPr lang="en-GB"/>
              <a:t>Split into respective training and test set to be passed into the models.</a:t>
            </a:r>
            <a:endParaRPr/>
          </a:p>
          <a:p>
            <a:pPr indent="0" lvl="0" marL="0" rtl="0" algn="l">
              <a:spcBef>
                <a:spcPts val="1200"/>
              </a:spcBef>
              <a:spcAft>
                <a:spcPts val="0"/>
              </a:spcAft>
              <a:buNone/>
            </a:pPr>
            <a:r>
              <a:rPr lang="en-GB"/>
              <a:t>Complete details can be found in our report.</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Project description</a:t>
            </a:r>
            <a:endParaRPr/>
          </a:p>
          <a:p>
            <a:pPr indent="-342900" lvl="0" marL="457200" rtl="0" algn="l">
              <a:spcBef>
                <a:spcPts val="0"/>
              </a:spcBef>
              <a:spcAft>
                <a:spcPts val="0"/>
              </a:spcAft>
              <a:buSzPts val="1800"/>
              <a:buChar char="●"/>
            </a:pPr>
            <a:r>
              <a:rPr lang="en-GB"/>
              <a:t>Data collection</a:t>
            </a:r>
            <a:endParaRPr/>
          </a:p>
          <a:p>
            <a:pPr indent="-342900" lvl="0" marL="457200" rtl="0" algn="l">
              <a:spcBef>
                <a:spcPts val="0"/>
              </a:spcBef>
              <a:spcAft>
                <a:spcPts val="0"/>
              </a:spcAft>
              <a:buSzPts val="1800"/>
              <a:buChar char="●"/>
            </a:pPr>
            <a:r>
              <a:rPr lang="en-GB"/>
              <a:t>Data exploration</a:t>
            </a:r>
            <a:endParaRPr/>
          </a:p>
          <a:p>
            <a:pPr indent="-342900" lvl="0" marL="457200" rtl="0" algn="l">
              <a:spcBef>
                <a:spcPts val="0"/>
              </a:spcBef>
              <a:spcAft>
                <a:spcPts val="0"/>
              </a:spcAft>
              <a:buSzPts val="1800"/>
              <a:buChar char="●"/>
            </a:pPr>
            <a:r>
              <a:rPr lang="en-GB"/>
              <a:t>Pre-processing</a:t>
            </a:r>
            <a:endParaRPr/>
          </a:p>
          <a:p>
            <a:pPr indent="-342900" lvl="0" marL="457200" rtl="0" algn="l">
              <a:spcBef>
                <a:spcPts val="0"/>
              </a:spcBef>
              <a:spcAft>
                <a:spcPts val="0"/>
              </a:spcAft>
              <a:buClr>
                <a:srgbClr val="FF9900"/>
              </a:buClr>
              <a:buSzPts val="1800"/>
              <a:buChar char="●"/>
            </a:pPr>
            <a:r>
              <a:rPr lang="en-GB">
                <a:solidFill>
                  <a:srgbClr val="FF9900"/>
                </a:solidFill>
              </a:rPr>
              <a:t>Data analysis with deep learning</a:t>
            </a:r>
            <a:endParaRPr>
              <a:solidFill>
                <a:srgbClr val="FF9900"/>
              </a:solidFill>
            </a:endParaRPr>
          </a:p>
          <a:p>
            <a:pPr indent="-342900" lvl="0" marL="457200" rtl="0" algn="l">
              <a:spcBef>
                <a:spcPts val="0"/>
              </a:spcBef>
              <a:spcAft>
                <a:spcPts val="0"/>
              </a:spcAft>
              <a:buSzPts val="1800"/>
              <a:buChar char="●"/>
            </a:pPr>
            <a:r>
              <a:rPr lang="en-GB"/>
              <a:t>Numerical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Logistic</a:t>
            </a:r>
            <a:r>
              <a:rPr lang="en-GB"/>
              <a:t> Regression</a:t>
            </a:r>
            <a:endParaRPr/>
          </a:p>
          <a:p>
            <a:pPr indent="-342900" lvl="0" marL="457200" rtl="0" algn="l">
              <a:spcBef>
                <a:spcPts val="0"/>
              </a:spcBef>
              <a:spcAft>
                <a:spcPts val="0"/>
              </a:spcAft>
              <a:buSzPts val="1800"/>
              <a:buChar char="●"/>
            </a:pPr>
            <a:r>
              <a:rPr lang="en-GB"/>
              <a:t>AlexNet</a:t>
            </a:r>
            <a:endParaRPr/>
          </a:p>
          <a:p>
            <a:pPr indent="-342900" lvl="0" marL="457200" rtl="0" algn="l">
              <a:spcBef>
                <a:spcPts val="0"/>
              </a:spcBef>
              <a:spcAft>
                <a:spcPts val="0"/>
              </a:spcAft>
              <a:buSzPts val="1800"/>
              <a:buChar char="●"/>
            </a:pPr>
            <a:r>
              <a:rPr lang="en-GB"/>
              <a:t>LeNet</a:t>
            </a:r>
            <a:endParaRPr/>
          </a:p>
          <a:p>
            <a:pPr indent="-342900" lvl="0" marL="457200" rtl="0" algn="l">
              <a:spcBef>
                <a:spcPts val="0"/>
              </a:spcBef>
              <a:spcAft>
                <a:spcPts val="0"/>
              </a:spcAft>
              <a:buSzPts val="1800"/>
              <a:buChar char="●"/>
            </a:pPr>
            <a:r>
              <a:rPr lang="en-GB"/>
              <a:t>VGGNet</a:t>
            </a:r>
            <a:endParaRPr/>
          </a:p>
        </p:txBody>
      </p:sp>
      <p:graphicFrame>
        <p:nvGraphicFramePr>
          <p:cNvPr id="206" name="Google Shape;206;p34"/>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p>
                  </a:txBody>
                  <a:tcPr marT="91425" marB="91425" marR="91425" marL="91425"/>
                </a:tc>
                <a:tc>
                  <a:txBody>
                    <a:bodyPr/>
                    <a:lstStyle/>
                    <a:p>
                      <a:pPr indent="0" lvl="0" marL="0" rtl="0" algn="l">
                        <a:spcBef>
                          <a:spcPts val="0"/>
                        </a:spcBef>
                        <a:spcAft>
                          <a:spcPts val="0"/>
                        </a:spcAft>
                        <a:buNone/>
                      </a:pPr>
                      <a:r>
                        <a:rPr lang="en-GB"/>
                        <a:t>AlexNet</a:t>
                      </a:r>
                      <a:endParaRPr/>
                    </a:p>
                  </a:txBody>
                  <a:tcPr marT="91425" marB="91425" marR="91425" marL="91425"/>
                </a:tc>
                <a:tc>
                  <a:txBody>
                    <a:bodyPr/>
                    <a:lstStyle/>
                    <a:p>
                      <a:pPr indent="0" lvl="0" marL="0" rtl="0" algn="l">
                        <a:spcBef>
                          <a:spcPts val="0"/>
                        </a:spcBef>
                        <a:spcAft>
                          <a:spcPts val="0"/>
                        </a:spcAft>
                        <a:buNone/>
                      </a:pPr>
                      <a:r>
                        <a:rPr lang="en-GB"/>
                        <a:t>LeNet</a:t>
                      </a:r>
                      <a:endParaRPr/>
                    </a:p>
                  </a:txBody>
                  <a:tcPr marT="91425" marB="91425" marR="91425" marL="91425"/>
                </a:tc>
                <a:tc>
                  <a:txBody>
                    <a:bodyPr/>
                    <a:lstStyle/>
                    <a:p>
                      <a:pPr indent="0" lvl="0" marL="0" rtl="0" algn="l">
                        <a:spcBef>
                          <a:spcPts val="0"/>
                        </a:spcBef>
                        <a:spcAft>
                          <a:spcPts val="0"/>
                        </a:spcAft>
                        <a:buNone/>
                      </a:pPr>
                      <a:r>
                        <a:rPr lang="en-GB"/>
                        <a:t>VGGNet</a:t>
                      </a:r>
                      <a:endParaRPr/>
                    </a:p>
                  </a:txBody>
                  <a:tcPr marT="91425" marB="91425" marR="91425" marL="91425"/>
                </a:tc>
              </a:tr>
            </a:tbl>
          </a:graphicData>
        </a:graphic>
      </p:graphicFrame>
      <p:pic>
        <p:nvPicPr>
          <p:cNvPr id="207" name="Google Shape;207;p34"/>
          <p:cNvPicPr preferRelativeResize="0"/>
          <p:nvPr/>
        </p:nvPicPr>
        <p:blipFill>
          <a:blip r:embed="rId3">
            <a:alphaModFix/>
          </a:blip>
          <a:stretch>
            <a:fillRect/>
          </a:stretch>
        </p:blipFill>
        <p:spPr>
          <a:xfrm>
            <a:off x="3870732" y="1245962"/>
            <a:ext cx="4647218" cy="33229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benchmark for all the other more complex CNN models</a:t>
            </a:r>
            <a:endParaRPr/>
          </a:p>
          <a:p>
            <a:pPr indent="-342900" lvl="0" marL="457200" rtl="0" algn="l">
              <a:spcBef>
                <a:spcPts val="0"/>
              </a:spcBef>
              <a:spcAft>
                <a:spcPts val="0"/>
              </a:spcAft>
              <a:buSzPts val="1800"/>
              <a:buChar char="●"/>
            </a:pPr>
            <a:r>
              <a:rPr lang="en-GB"/>
              <a:t>one single linear layer</a:t>
            </a:r>
            <a:endParaRPr/>
          </a:p>
        </p:txBody>
      </p:sp>
      <p:graphicFrame>
        <p:nvGraphicFramePr>
          <p:cNvPr id="214" name="Google Shape;214;p35"/>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highlight>
                          <a:schemeClr val="lt1"/>
                        </a:highlight>
                      </a:endParaRPr>
                    </a:p>
                  </a:txBody>
                  <a:tcPr marT="91425" marB="91425" marR="91425" marL="91425">
                    <a:solidFill>
                      <a:schemeClr val="accent4"/>
                    </a:solidFill>
                  </a:tcPr>
                </a:tc>
                <a:tc>
                  <a:txBody>
                    <a:bodyPr/>
                    <a:lstStyle/>
                    <a:p>
                      <a:pPr indent="0" lvl="0" marL="0" rtl="0" algn="l">
                        <a:spcBef>
                          <a:spcPts val="0"/>
                        </a:spcBef>
                        <a:spcAft>
                          <a:spcPts val="0"/>
                        </a:spcAft>
                        <a:buNone/>
                      </a:pPr>
                      <a:r>
                        <a:rPr lang="en-GB"/>
                        <a:t>AlexNet</a:t>
                      </a:r>
                      <a:endParaRPr/>
                    </a:p>
                  </a:txBody>
                  <a:tcPr marT="91425" marB="91425" marR="91425" marL="91425"/>
                </a:tc>
                <a:tc>
                  <a:txBody>
                    <a:bodyPr/>
                    <a:lstStyle/>
                    <a:p>
                      <a:pPr indent="0" lvl="0" marL="0" rtl="0" algn="l">
                        <a:spcBef>
                          <a:spcPts val="0"/>
                        </a:spcBef>
                        <a:spcAft>
                          <a:spcPts val="0"/>
                        </a:spcAft>
                        <a:buNone/>
                      </a:pPr>
                      <a:r>
                        <a:rPr lang="en-GB"/>
                        <a:t>LeNet</a:t>
                      </a:r>
                      <a:endParaRPr/>
                    </a:p>
                  </a:txBody>
                  <a:tcPr marT="91425" marB="91425" marR="91425" marL="91425"/>
                </a:tc>
                <a:tc>
                  <a:txBody>
                    <a:bodyPr/>
                    <a:lstStyle/>
                    <a:p>
                      <a:pPr indent="0" lvl="0" marL="0" rtl="0" algn="l">
                        <a:spcBef>
                          <a:spcPts val="0"/>
                        </a:spcBef>
                        <a:spcAft>
                          <a:spcPts val="0"/>
                        </a:spcAft>
                        <a:buNone/>
                      </a:pPr>
                      <a:r>
                        <a:rPr lang="en-GB"/>
                        <a:t>VGGNet</a:t>
                      </a:r>
                      <a:endParaRPr/>
                    </a:p>
                  </a:txBody>
                  <a:tcPr marT="91425" marB="91425" marR="91425" marL="91425"/>
                </a:tc>
              </a:tr>
            </a:tbl>
          </a:graphicData>
        </a:graphic>
      </p:graphicFrame>
      <p:pic>
        <p:nvPicPr>
          <p:cNvPr id="215" name="Google Shape;215;p35"/>
          <p:cNvPicPr preferRelativeResize="0"/>
          <p:nvPr/>
        </p:nvPicPr>
        <p:blipFill>
          <a:blip r:embed="rId3">
            <a:alphaModFix/>
          </a:blip>
          <a:stretch>
            <a:fillRect/>
          </a:stretch>
        </p:blipFill>
        <p:spPr>
          <a:xfrm>
            <a:off x="4370925" y="2229975"/>
            <a:ext cx="4671474" cy="2148875"/>
          </a:xfrm>
          <a:prstGeom prst="rect">
            <a:avLst/>
          </a:prstGeom>
          <a:noFill/>
          <a:ln>
            <a:noFill/>
          </a:ln>
        </p:spPr>
      </p:pic>
      <p:pic>
        <p:nvPicPr>
          <p:cNvPr id="216" name="Google Shape;216;p35"/>
          <p:cNvPicPr preferRelativeResize="0"/>
          <p:nvPr/>
        </p:nvPicPr>
        <p:blipFill>
          <a:blip r:embed="rId4">
            <a:alphaModFix/>
          </a:blip>
          <a:stretch>
            <a:fillRect/>
          </a:stretch>
        </p:blipFill>
        <p:spPr>
          <a:xfrm>
            <a:off x="442163" y="2120950"/>
            <a:ext cx="4029075" cy="2447925"/>
          </a:xfrm>
          <a:prstGeom prst="rect">
            <a:avLst/>
          </a:prstGeom>
          <a:noFill/>
          <a:ln>
            <a:noFill/>
          </a:ln>
        </p:spPr>
      </p:pic>
      <p:sp>
        <p:nvSpPr>
          <p:cNvPr id="217" name="Google Shape;217;p35"/>
          <p:cNvSpPr txBox="1"/>
          <p:nvPr/>
        </p:nvSpPr>
        <p:spPr>
          <a:xfrm>
            <a:off x="3450150" y="3259675"/>
            <a:ext cx="6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rPr>
              <a:t>37.4</a:t>
            </a:r>
            <a:r>
              <a:rPr lang="en-GB">
                <a:solidFill>
                  <a:schemeClr val="accent4"/>
                </a:solidFill>
              </a:rPr>
              <a:t>%</a:t>
            </a:r>
            <a:endParaRPr>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AlexNet</a:t>
            </a:r>
            <a:endParaRPr/>
          </a:p>
          <a:p>
            <a:pPr indent="-342900" lvl="0" marL="457200" rtl="0" algn="l">
              <a:spcBef>
                <a:spcPts val="1200"/>
              </a:spcBef>
              <a:spcAft>
                <a:spcPts val="0"/>
              </a:spcAft>
              <a:buSzPts val="1800"/>
              <a:buChar char="●"/>
            </a:pPr>
            <a:r>
              <a:rPr lang="en-GB"/>
              <a:t>five convolutional layers + three fully-connected layers.</a:t>
            </a:r>
            <a:endParaRPr/>
          </a:p>
          <a:p>
            <a:pPr indent="-342900" lvl="0" marL="457200" rtl="0" algn="l">
              <a:spcBef>
                <a:spcPts val="0"/>
              </a:spcBef>
              <a:spcAft>
                <a:spcPts val="0"/>
              </a:spcAft>
              <a:buSzPts val="1800"/>
              <a:buChar char="●"/>
            </a:pPr>
            <a:r>
              <a:rPr lang="en-GB"/>
              <a:t>Overfitting problem</a:t>
            </a:r>
            <a:endParaRPr/>
          </a:p>
          <a:p>
            <a:pPr indent="0" lvl="0" marL="457200" rtl="0" algn="l">
              <a:spcBef>
                <a:spcPts val="1200"/>
              </a:spcBef>
              <a:spcAft>
                <a:spcPts val="1200"/>
              </a:spcAft>
              <a:buNone/>
            </a:pPr>
            <a:r>
              <a:t/>
            </a:r>
            <a:endParaRPr/>
          </a:p>
        </p:txBody>
      </p:sp>
      <p:graphicFrame>
        <p:nvGraphicFramePr>
          <p:cNvPr id="224" name="Google Shape;224;p36"/>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p>
                  </a:txBody>
                  <a:tcPr marT="91425" marB="91425" marR="91425" marL="91425"/>
                </a:tc>
                <a:tc>
                  <a:txBody>
                    <a:bodyPr/>
                    <a:lstStyle/>
                    <a:p>
                      <a:pPr indent="0" lvl="0" marL="0" rtl="0" algn="l">
                        <a:spcBef>
                          <a:spcPts val="0"/>
                        </a:spcBef>
                        <a:spcAft>
                          <a:spcPts val="0"/>
                        </a:spcAft>
                        <a:buNone/>
                      </a:pPr>
                      <a:r>
                        <a:rPr lang="en-GB"/>
                        <a:t>AlexNet</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GB"/>
                        <a:t>LeNet</a:t>
                      </a:r>
                      <a:endParaRPr/>
                    </a:p>
                  </a:txBody>
                  <a:tcPr marT="91425" marB="91425" marR="91425" marL="91425"/>
                </a:tc>
                <a:tc>
                  <a:txBody>
                    <a:bodyPr/>
                    <a:lstStyle/>
                    <a:p>
                      <a:pPr indent="0" lvl="0" marL="0" rtl="0" algn="l">
                        <a:spcBef>
                          <a:spcPts val="0"/>
                        </a:spcBef>
                        <a:spcAft>
                          <a:spcPts val="0"/>
                        </a:spcAft>
                        <a:buNone/>
                      </a:pPr>
                      <a:r>
                        <a:rPr lang="en-GB"/>
                        <a:t>VGGNet</a:t>
                      </a:r>
                      <a:endParaRPr/>
                    </a:p>
                  </a:txBody>
                  <a:tcPr marT="91425" marB="91425" marR="91425" marL="91425"/>
                </a:tc>
              </a:tr>
            </a:tbl>
          </a:graphicData>
        </a:graphic>
      </p:graphicFrame>
      <p:pic>
        <p:nvPicPr>
          <p:cNvPr id="225" name="Google Shape;225;p36"/>
          <p:cNvPicPr preferRelativeResize="0"/>
          <p:nvPr/>
        </p:nvPicPr>
        <p:blipFill>
          <a:blip r:embed="rId3">
            <a:alphaModFix/>
          </a:blip>
          <a:stretch>
            <a:fillRect/>
          </a:stretch>
        </p:blipFill>
        <p:spPr>
          <a:xfrm>
            <a:off x="3843000" y="2571750"/>
            <a:ext cx="4762471" cy="2190750"/>
          </a:xfrm>
          <a:prstGeom prst="rect">
            <a:avLst/>
          </a:prstGeom>
          <a:noFill/>
          <a:ln>
            <a:noFill/>
          </a:ln>
        </p:spPr>
      </p:pic>
      <p:pic>
        <p:nvPicPr>
          <p:cNvPr id="226" name="Google Shape;226;p36"/>
          <p:cNvPicPr preferRelativeResize="0"/>
          <p:nvPr/>
        </p:nvPicPr>
        <p:blipFill>
          <a:blip r:embed="rId4">
            <a:alphaModFix/>
          </a:blip>
          <a:stretch>
            <a:fillRect/>
          </a:stretch>
        </p:blipFill>
        <p:spPr>
          <a:xfrm>
            <a:off x="311700" y="2501400"/>
            <a:ext cx="3233725" cy="2121925"/>
          </a:xfrm>
          <a:prstGeom prst="rect">
            <a:avLst/>
          </a:prstGeom>
          <a:noFill/>
          <a:ln>
            <a:noFill/>
          </a:ln>
        </p:spPr>
      </p:pic>
      <p:sp>
        <p:nvSpPr>
          <p:cNvPr id="227" name="Google Shape;227;p36"/>
          <p:cNvSpPr txBox="1"/>
          <p:nvPr/>
        </p:nvSpPr>
        <p:spPr>
          <a:xfrm>
            <a:off x="2635250" y="3270250"/>
            <a:ext cx="6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rPr>
              <a:t>23.1%</a:t>
            </a:r>
            <a:endParaRPr>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33" name="Google Shape;23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GB" sz="1700"/>
              <a:t>two sets of convolutional and average pooling layers</a:t>
            </a:r>
            <a:endParaRPr sz="1700"/>
          </a:p>
          <a:p>
            <a:pPr indent="-336550" lvl="0" marL="457200" rtl="0" algn="l">
              <a:spcBef>
                <a:spcPts val="0"/>
              </a:spcBef>
              <a:spcAft>
                <a:spcPts val="0"/>
              </a:spcAft>
              <a:buSzPts val="1700"/>
              <a:buChar char="●"/>
            </a:pPr>
            <a:r>
              <a:rPr lang="en-GB" sz="1700"/>
              <a:t>flattening convolutional layer</a:t>
            </a:r>
            <a:endParaRPr sz="1700"/>
          </a:p>
          <a:p>
            <a:pPr indent="-336550" lvl="0" marL="457200" rtl="0" algn="l">
              <a:spcBef>
                <a:spcPts val="0"/>
              </a:spcBef>
              <a:spcAft>
                <a:spcPts val="0"/>
              </a:spcAft>
              <a:buSzPts val="1700"/>
              <a:buChar char="●"/>
            </a:pPr>
            <a:r>
              <a:rPr lang="en-GB" sz="1700"/>
              <a:t>two fully-connected layers</a:t>
            </a:r>
            <a:endParaRPr sz="1700"/>
          </a:p>
          <a:p>
            <a:pPr indent="-336550" lvl="0" marL="457200" rtl="0" algn="l">
              <a:spcBef>
                <a:spcPts val="0"/>
              </a:spcBef>
              <a:spcAft>
                <a:spcPts val="0"/>
              </a:spcAft>
              <a:buSzPts val="1700"/>
              <a:buChar char="●"/>
            </a:pPr>
            <a:r>
              <a:rPr lang="en-GB" sz="1700"/>
              <a:t>softmax classifier</a:t>
            </a:r>
            <a:endParaRPr sz="1700"/>
          </a:p>
        </p:txBody>
      </p:sp>
      <p:graphicFrame>
        <p:nvGraphicFramePr>
          <p:cNvPr id="234" name="Google Shape;234;p37"/>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p>
                  </a:txBody>
                  <a:tcPr marT="91425" marB="91425" marR="91425" marL="91425"/>
                </a:tc>
                <a:tc>
                  <a:txBody>
                    <a:bodyPr/>
                    <a:lstStyle/>
                    <a:p>
                      <a:pPr indent="0" lvl="0" marL="0" rtl="0" algn="l">
                        <a:spcBef>
                          <a:spcPts val="0"/>
                        </a:spcBef>
                        <a:spcAft>
                          <a:spcPts val="0"/>
                        </a:spcAft>
                        <a:buNone/>
                      </a:pPr>
                      <a:r>
                        <a:rPr lang="en-GB"/>
                        <a:t>AlexNet</a:t>
                      </a:r>
                      <a:endParaRPr/>
                    </a:p>
                  </a:txBody>
                  <a:tcPr marT="91425" marB="91425" marR="91425" marL="91425"/>
                </a:tc>
                <a:tc>
                  <a:txBody>
                    <a:bodyPr/>
                    <a:lstStyle/>
                    <a:p>
                      <a:pPr indent="0" lvl="0" marL="0" rtl="0" algn="l">
                        <a:spcBef>
                          <a:spcPts val="0"/>
                        </a:spcBef>
                        <a:spcAft>
                          <a:spcPts val="0"/>
                        </a:spcAft>
                        <a:buNone/>
                      </a:pPr>
                      <a:r>
                        <a:rPr lang="en-GB"/>
                        <a:t>LeNet</a:t>
                      </a:r>
                      <a:endParaRPr/>
                    </a:p>
                  </a:txBody>
                  <a:tcPr marT="91425" marB="91425" marR="91425" marL="91425">
                    <a:solidFill>
                      <a:schemeClr val="accent4"/>
                    </a:solidFill>
                  </a:tcPr>
                </a:tc>
                <a:tc>
                  <a:txBody>
                    <a:bodyPr/>
                    <a:lstStyle/>
                    <a:p>
                      <a:pPr indent="0" lvl="0" marL="0" rtl="0" algn="l">
                        <a:spcBef>
                          <a:spcPts val="0"/>
                        </a:spcBef>
                        <a:spcAft>
                          <a:spcPts val="0"/>
                        </a:spcAft>
                        <a:buNone/>
                      </a:pPr>
                      <a:r>
                        <a:rPr lang="en-GB"/>
                        <a:t>VGGNet</a:t>
                      </a:r>
                      <a:endParaRPr/>
                    </a:p>
                  </a:txBody>
                  <a:tcPr marT="91425" marB="91425" marR="91425" marL="91425"/>
                </a:tc>
              </a:tr>
            </a:tbl>
          </a:graphicData>
        </a:graphic>
      </p:graphicFrame>
      <p:pic>
        <p:nvPicPr>
          <p:cNvPr id="235" name="Google Shape;235;p37"/>
          <p:cNvPicPr preferRelativeResize="0"/>
          <p:nvPr/>
        </p:nvPicPr>
        <p:blipFill>
          <a:blip r:embed="rId3">
            <a:alphaModFix/>
          </a:blip>
          <a:stretch>
            <a:fillRect/>
          </a:stretch>
        </p:blipFill>
        <p:spPr>
          <a:xfrm>
            <a:off x="3318100" y="2698748"/>
            <a:ext cx="6259800" cy="1870125"/>
          </a:xfrm>
          <a:prstGeom prst="rect">
            <a:avLst/>
          </a:prstGeom>
          <a:noFill/>
          <a:ln>
            <a:noFill/>
          </a:ln>
        </p:spPr>
      </p:pic>
      <p:pic>
        <p:nvPicPr>
          <p:cNvPr id="236" name="Google Shape;236;p37"/>
          <p:cNvPicPr preferRelativeResize="0"/>
          <p:nvPr/>
        </p:nvPicPr>
        <p:blipFill>
          <a:blip r:embed="rId4">
            <a:alphaModFix/>
          </a:blip>
          <a:stretch>
            <a:fillRect/>
          </a:stretch>
        </p:blipFill>
        <p:spPr>
          <a:xfrm>
            <a:off x="68273" y="2397675"/>
            <a:ext cx="3318375" cy="2171200"/>
          </a:xfrm>
          <a:prstGeom prst="rect">
            <a:avLst/>
          </a:prstGeom>
          <a:noFill/>
          <a:ln>
            <a:noFill/>
          </a:ln>
        </p:spPr>
      </p:pic>
      <p:sp>
        <p:nvSpPr>
          <p:cNvPr id="237" name="Google Shape;237;p37"/>
          <p:cNvSpPr txBox="1"/>
          <p:nvPr/>
        </p:nvSpPr>
        <p:spPr>
          <a:xfrm>
            <a:off x="2635250" y="3270250"/>
            <a:ext cx="6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rPr>
              <a:t>26.7%</a:t>
            </a:r>
            <a:endParaRPr>
              <a:solidFill>
                <a:schemeClr val="accent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43" name="Google Shape;24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Our project uses a similar structure as the VGGNet. </a:t>
            </a:r>
            <a:endParaRPr/>
          </a:p>
          <a:p>
            <a:pPr indent="-342900" lvl="0" marL="457200" rtl="0" algn="l">
              <a:spcBef>
                <a:spcPts val="1200"/>
              </a:spcBef>
              <a:spcAft>
                <a:spcPts val="0"/>
              </a:spcAft>
              <a:buSzPts val="1800"/>
              <a:buChar char="●"/>
            </a:pPr>
            <a:r>
              <a:rPr lang="en-GB"/>
              <a:t>16 convolutional layers</a:t>
            </a:r>
            <a:endParaRPr/>
          </a:p>
        </p:txBody>
      </p:sp>
      <p:graphicFrame>
        <p:nvGraphicFramePr>
          <p:cNvPr id="244" name="Google Shape;244;p38"/>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p>
                  </a:txBody>
                  <a:tcPr marT="91425" marB="91425" marR="91425" marL="91425"/>
                </a:tc>
                <a:tc>
                  <a:txBody>
                    <a:bodyPr/>
                    <a:lstStyle/>
                    <a:p>
                      <a:pPr indent="0" lvl="0" marL="0" rtl="0" algn="l">
                        <a:spcBef>
                          <a:spcPts val="0"/>
                        </a:spcBef>
                        <a:spcAft>
                          <a:spcPts val="0"/>
                        </a:spcAft>
                        <a:buNone/>
                      </a:pPr>
                      <a:r>
                        <a:rPr lang="en-GB"/>
                        <a:t>AlexNet</a:t>
                      </a:r>
                      <a:endParaRPr/>
                    </a:p>
                  </a:txBody>
                  <a:tcPr marT="91425" marB="91425" marR="91425" marL="91425"/>
                </a:tc>
                <a:tc>
                  <a:txBody>
                    <a:bodyPr/>
                    <a:lstStyle/>
                    <a:p>
                      <a:pPr indent="0" lvl="0" marL="0" rtl="0" algn="l">
                        <a:spcBef>
                          <a:spcPts val="0"/>
                        </a:spcBef>
                        <a:spcAft>
                          <a:spcPts val="0"/>
                        </a:spcAft>
                        <a:buNone/>
                      </a:pPr>
                      <a:r>
                        <a:rPr lang="en-GB"/>
                        <a:t>LeNet</a:t>
                      </a:r>
                      <a:endParaRPr/>
                    </a:p>
                  </a:txBody>
                  <a:tcPr marT="91425" marB="91425" marR="91425" marL="91425"/>
                </a:tc>
                <a:tc>
                  <a:txBody>
                    <a:bodyPr/>
                    <a:lstStyle/>
                    <a:p>
                      <a:pPr indent="0" lvl="0" marL="0" rtl="0" algn="l">
                        <a:spcBef>
                          <a:spcPts val="0"/>
                        </a:spcBef>
                        <a:spcAft>
                          <a:spcPts val="0"/>
                        </a:spcAft>
                        <a:buNone/>
                      </a:pPr>
                      <a:r>
                        <a:rPr lang="en-GB"/>
                        <a:t>VGGNet</a:t>
                      </a:r>
                      <a:endParaRPr/>
                    </a:p>
                  </a:txBody>
                  <a:tcPr marT="91425" marB="91425" marR="91425" marL="91425">
                    <a:solidFill>
                      <a:schemeClr val="accent4"/>
                    </a:solidFill>
                  </a:tcPr>
                </a:tc>
              </a:tr>
            </a:tbl>
          </a:graphicData>
        </a:graphic>
      </p:graphicFrame>
      <p:pic>
        <p:nvPicPr>
          <p:cNvPr id="245" name="Google Shape;245;p38"/>
          <p:cNvPicPr preferRelativeResize="0"/>
          <p:nvPr/>
        </p:nvPicPr>
        <p:blipFill>
          <a:blip r:embed="rId3">
            <a:alphaModFix/>
          </a:blip>
          <a:stretch>
            <a:fillRect/>
          </a:stretch>
        </p:blipFill>
        <p:spPr>
          <a:xfrm>
            <a:off x="3344325" y="1848950"/>
            <a:ext cx="5439800" cy="271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analysis with deep learning</a:t>
            </a:r>
            <a:endParaRPr/>
          </a:p>
        </p:txBody>
      </p:sp>
      <p:sp>
        <p:nvSpPr>
          <p:cNvPr id="251" name="Google Shape;251;p3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Our model consists of:</a:t>
            </a:r>
            <a:endParaRPr sz="1600"/>
          </a:p>
          <a:p>
            <a:pPr indent="-330200" lvl="0" marL="457200" rtl="0" algn="l">
              <a:spcBef>
                <a:spcPts val="1200"/>
              </a:spcBef>
              <a:spcAft>
                <a:spcPts val="0"/>
              </a:spcAft>
              <a:buSzPts val="1600"/>
              <a:buChar char="●"/>
            </a:pPr>
            <a:r>
              <a:rPr lang="en-GB" sz="1600"/>
              <a:t>5 convolutional layers</a:t>
            </a:r>
            <a:endParaRPr sz="1600"/>
          </a:p>
          <a:p>
            <a:pPr indent="-330200" lvl="0" marL="457200" rtl="0" algn="l">
              <a:spcBef>
                <a:spcPts val="0"/>
              </a:spcBef>
              <a:spcAft>
                <a:spcPts val="0"/>
              </a:spcAft>
              <a:buSzPts val="1600"/>
              <a:buChar char="●"/>
            </a:pPr>
            <a:r>
              <a:rPr lang="en-GB" sz="1600"/>
              <a:t>4 max pooling layers</a:t>
            </a:r>
            <a:endParaRPr sz="1600"/>
          </a:p>
          <a:p>
            <a:pPr indent="-330200" lvl="0" marL="457200" rtl="0" algn="l">
              <a:spcBef>
                <a:spcPts val="0"/>
              </a:spcBef>
              <a:spcAft>
                <a:spcPts val="0"/>
              </a:spcAft>
              <a:buSzPts val="1600"/>
              <a:buChar char="●"/>
            </a:pPr>
            <a:r>
              <a:rPr lang="en-GB" sz="1600"/>
              <a:t>3 dropout layers</a:t>
            </a:r>
            <a:endParaRPr sz="1600"/>
          </a:p>
          <a:p>
            <a:pPr indent="-330200" lvl="0" marL="457200" rtl="0" algn="l">
              <a:spcBef>
                <a:spcPts val="0"/>
              </a:spcBef>
              <a:spcAft>
                <a:spcPts val="0"/>
              </a:spcAft>
              <a:buSzPts val="1600"/>
              <a:buChar char="●"/>
            </a:pPr>
            <a:r>
              <a:rPr lang="en-GB" sz="1600"/>
              <a:t>3 linear layers.</a:t>
            </a:r>
            <a:endParaRPr sz="1600"/>
          </a:p>
        </p:txBody>
      </p:sp>
      <p:graphicFrame>
        <p:nvGraphicFramePr>
          <p:cNvPr id="252" name="Google Shape;252;p39"/>
          <p:cNvGraphicFramePr/>
          <p:nvPr/>
        </p:nvGraphicFramePr>
        <p:xfrm>
          <a:off x="0" y="4762500"/>
          <a:ext cx="3000000" cy="3000000"/>
        </p:xfrm>
        <a:graphic>
          <a:graphicData uri="http://schemas.openxmlformats.org/drawingml/2006/table">
            <a:tbl>
              <a:tblPr>
                <a:noFill/>
                <a:tableStyleId>{7996F7D4-222E-4A74-B278-6AA48BF50B86}</a:tableStyleId>
              </a:tblPr>
              <a:tblGrid>
                <a:gridCol w="2286000"/>
                <a:gridCol w="2286000"/>
                <a:gridCol w="2286000"/>
                <a:gridCol w="2286000"/>
              </a:tblGrid>
              <a:tr h="381000">
                <a:tc>
                  <a:txBody>
                    <a:bodyPr/>
                    <a:lstStyle/>
                    <a:p>
                      <a:pPr indent="0" lvl="0" marL="0" rtl="0" algn="l">
                        <a:spcBef>
                          <a:spcPts val="0"/>
                        </a:spcBef>
                        <a:spcAft>
                          <a:spcPts val="0"/>
                        </a:spcAft>
                        <a:buNone/>
                      </a:pPr>
                      <a:r>
                        <a:rPr lang="en-GB"/>
                        <a:t>Logistic Regression</a:t>
                      </a:r>
                      <a:endParaRPr/>
                    </a:p>
                  </a:txBody>
                  <a:tcPr marT="91425" marB="91425" marR="91425" marL="91425"/>
                </a:tc>
                <a:tc>
                  <a:txBody>
                    <a:bodyPr/>
                    <a:lstStyle/>
                    <a:p>
                      <a:pPr indent="0" lvl="0" marL="0" rtl="0" algn="l">
                        <a:spcBef>
                          <a:spcPts val="0"/>
                        </a:spcBef>
                        <a:spcAft>
                          <a:spcPts val="0"/>
                        </a:spcAft>
                        <a:buNone/>
                      </a:pPr>
                      <a:r>
                        <a:rPr lang="en-GB"/>
                        <a:t>AlexNet</a:t>
                      </a:r>
                      <a:endParaRPr/>
                    </a:p>
                  </a:txBody>
                  <a:tcPr marT="91425" marB="91425" marR="91425" marL="91425"/>
                </a:tc>
                <a:tc>
                  <a:txBody>
                    <a:bodyPr/>
                    <a:lstStyle/>
                    <a:p>
                      <a:pPr indent="0" lvl="0" marL="0" rtl="0" algn="l">
                        <a:spcBef>
                          <a:spcPts val="0"/>
                        </a:spcBef>
                        <a:spcAft>
                          <a:spcPts val="0"/>
                        </a:spcAft>
                        <a:buNone/>
                      </a:pPr>
                      <a:r>
                        <a:rPr lang="en-GB"/>
                        <a:t>LeNet</a:t>
                      </a:r>
                      <a:endParaRPr/>
                    </a:p>
                  </a:txBody>
                  <a:tcPr marT="91425" marB="91425" marR="91425" marL="91425"/>
                </a:tc>
                <a:tc>
                  <a:txBody>
                    <a:bodyPr/>
                    <a:lstStyle/>
                    <a:p>
                      <a:pPr indent="0" lvl="0" marL="0" rtl="0" algn="l">
                        <a:spcBef>
                          <a:spcPts val="0"/>
                        </a:spcBef>
                        <a:spcAft>
                          <a:spcPts val="0"/>
                        </a:spcAft>
                        <a:buNone/>
                      </a:pPr>
                      <a:r>
                        <a:rPr lang="en-GB"/>
                        <a:t>VGGNet</a:t>
                      </a:r>
                      <a:endParaRPr/>
                    </a:p>
                  </a:txBody>
                  <a:tcPr marT="91425" marB="91425" marR="91425" marL="91425">
                    <a:solidFill>
                      <a:schemeClr val="accent4"/>
                    </a:solidFill>
                  </a:tcPr>
                </a:tc>
              </a:tr>
            </a:tbl>
          </a:graphicData>
        </a:graphic>
      </p:graphicFrame>
      <p:pic>
        <p:nvPicPr>
          <p:cNvPr id="253" name="Google Shape;253;p39"/>
          <p:cNvPicPr preferRelativeResize="0"/>
          <p:nvPr/>
        </p:nvPicPr>
        <p:blipFill rotWithShape="1">
          <a:blip r:embed="rId3">
            <a:alphaModFix/>
          </a:blip>
          <a:srcRect b="52262" l="0" r="0" t="0"/>
          <a:stretch/>
        </p:blipFill>
        <p:spPr>
          <a:xfrm>
            <a:off x="5133600" y="1017725"/>
            <a:ext cx="1162324" cy="3551148"/>
          </a:xfrm>
          <a:prstGeom prst="rect">
            <a:avLst/>
          </a:prstGeom>
          <a:noFill/>
          <a:ln>
            <a:noFill/>
          </a:ln>
        </p:spPr>
      </p:pic>
      <p:pic>
        <p:nvPicPr>
          <p:cNvPr id="254" name="Google Shape;254;p39"/>
          <p:cNvPicPr preferRelativeResize="0"/>
          <p:nvPr/>
        </p:nvPicPr>
        <p:blipFill rotWithShape="1">
          <a:blip r:embed="rId3">
            <a:alphaModFix/>
          </a:blip>
          <a:srcRect b="0" l="0" r="0" t="47440"/>
          <a:stretch/>
        </p:blipFill>
        <p:spPr>
          <a:xfrm>
            <a:off x="6857525" y="1068900"/>
            <a:ext cx="1040461" cy="3499973"/>
          </a:xfrm>
          <a:prstGeom prst="rect">
            <a:avLst/>
          </a:prstGeom>
          <a:noFill/>
          <a:ln>
            <a:noFill/>
          </a:ln>
        </p:spPr>
      </p:pic>
      <p:cxnSp>
        <p:nvCxnSpPr>
          <p:cNvPr id="255" name="Google Shape;255;p39"/>
          <p:cNvCxnSpPr/>
          <p:nvPr/>
        </p:nvCxnSpPr>
        <p:spPr>
          <a:xfrm>
            <a:off x="5736175" y="4593175"/>
            <a:ext cx="857400" cy="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9"/>
          <p:cNvCxnSpPr/>
          <p:nvPr/>
        </p:nvCxnSpPr>
        <p:spPr>
          <a:xfrm rot="10800000">
            <a:off x="6572200" y="857175"/>
            <a:ext cx="31800" cy="37254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9"/>
          <p:cNvCxnSpPr/>
          <p:nvPr/>
        </p:nvCxnSpPr>
        <p:spPr>
          <a:xfrm flipH="1" rot="10800000">
            <a:off x="6561675" y="857325"/>
            <a:ext cx="793800" cy="105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39"/>
          <p:cNvSpPr/>
          <p:nvPr/>
        </p:nvSpPr>
        <p:spPr>
          <a:xfrm>
            <a:off x="5704425" y="4572000"/>
            <a:ext cx="95400" cy="9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4">
            <a:alphaModFix/>
          </a:blip>
          <a:stretch>
            <a:fillRect/>
          </a:stretch>
        </p:blipFill>
        <p:spPr>
          <a:xfrm>
            <a:off x="550325" y="2872625"/>
            <a:ext cx="2889475" cy="1889875"/>
          </a:xfrm>
          <a:prstGeom prst="rect">
            <a:avLst/>
          </a:prstGeom>
          <a:noFill/>
          <a:ln>
            <a:noFill/>
          </a:ln>
        </p:spPr>
      </p:pic>
      <p:sp>
        <p:nvSpPr>
          <p:cNvPr id="260" name="Google Shape;260;p39"/>
          <p:cNvSpPr txBox="1"/>
          <p:nvPr/>
        </p:nvSpPr>
        <p:spPr>
          <a:xfrm>
            <a:off x="3439800" y="3968750"/>
            <a:ext cx="7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4"/>
                </a:solidFill>
              </a:rPr>
              <a:t>19.5</a:t>
            </a:r>
            <a:r>
              <a:rPr lang="en-GB">
                <a:solidFill>
                  <a:schemeClr val="accent4"/>
                </a:solidFill>
              </a:rPr>
              <a:t>%</a:t>
            </a:r>
            <a:endParaRPr>
              <a:solidFill>
                <a:schemeClr val="accent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Project description</a:t>
            </a:r>
            <a:endParaRPr/>
          </a:p>
          <a:p>
            <a:pPr indent="-342900" lvl="0" marL="457200" rtl="0" algn="l">
              <a:spcBef>
                <a:spcPts val="0"/>
              </a:spcBef>
              <a:spcAft>
                <a:spcPts val="0"/>
              </a:spcAft>
              <a:buSzPts val="1800"/>
              <a:buChar char="●"/>
            </a:pPr>
            <a:r>
              <a:rPr lang="en-GB"/>
              <a:t>Data collection</a:t>
            </a:r>
            <a:endParaRPr/>
          </a:p>
          <a:p>
            <a:pPr indent="-342900" lvl="0" marL="457200" rtl="0" algn="l">
              <a:spcBef>
                <a:spcPts val="0"/>
              </a:spcBef>
              <a:spcAft>
                <a:spcPts val="0"/>
              </a:spcAft>
              <a:buSzPts val="1800"/>
              <a:buChar char="●"/>
            </a:pPr>
            <a:r>
              <a:rPr lang="en-GB"/>
              <a:t>Data exploration</a:t>
            </a:r>
            <a:endParaRPr/>
          </a:p>
          <a:p>
            <a:pPr indent="-342900" lvl="0" marL="457200" rtl="0" algn="l">
              <a:spcBef>
                <a:spcPts val="0"/>
              </a:spcBef>
              <a:spcAft>
                <a:spcPts val="0"/>
              </a:spcAft>
              <a:buSzPts val="1800"/>
              <a:buChar char="●"/>
            </a:pPr>
            <a:r>
              <a:rPr lang="en-GB"/>
              <a:t>Pre-processing</a:t>
            </a:r>
            <a:endParaRPr/>
          </a:p>
          <a:p>
            <a:pPr indent="-342900" lvl="0" marL="457200" rtl="0" algn="l">
              <a:spcBef>
                <a:spcPts val="0"/>
              </a:spcBef>
              <a:spcAft>
                <a:spcPts val="0"/>
              </a:spcAft>
              <a:buSzPts val="1800"/>
              <a:buChar char="●"/>
            </a:pPr>
            <a:r>
              <a:rPr lang="en-GB"/>
              <a:t>Data analysis with deep learning</a:t>
            </a:r>
            <a:endParaRPr/>
          </a:p>
          <a:p>
            <a:pPr indent="-342900" lvl="0" marL="457200" rtl="0" algn="l">
              <a:spcBef>
                <a:spcPts val="0"/>
              </a:spcBef>
              <a:spcAft>
                <a:spcPts val="0"/>
              </a:spcAft>
              <a:buClr>
                <a:schemeClr val="accent4"/>
              </a:buClr>
              <a:buSzPts val="1800"/>
              <a:buChar char="●"/>
            </a:pPr>
            <a:r>
              <a:rPr lang="en-GB">
                <a:solidFill>
                  <a:schemeClr val="accent4"/>
                </a:solidFill>
              </a:rPr>
              <a:t>Numerical results</a:t>
            </a:r>
            <a:endParaRPr>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Explanation of model architecture</a:t>
            </a:r>
            <a:endParaRPr/>
          </a:p>
        </p:txBody>
      </p:sp>
      <p:sp>
        <p:nvSpPr>
          <p:cNvPr id="272" name="Google Shape;27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S</a:t>
            </a:r>
            <a:r>
              <a:rPr lang="en-GB"/>
              <a:t>imilar but smaller architecture as VGGNet</a:t>
            </a:r>
            <a:endParaRPr/>
          </a:p>
          <a:p>
            <a:pPr indent="-342900" lvl="0" marL="457200" rtl="0" algn="l">
              <a:spcBef>
                <a:spcPts val="0"/>
              </a:spcBef>
              <a:spcAft>
                <a:spcPts val="0"/>
              </a:spcAft>
              <a:buSzPts val="1800"/>
              <a:buChar char="●"/>
            </a:pPr>
            <a:r>
              <a:rPr lang="en-GB"/>
              <a:t>Not using a full VGG model</a:t>
            </a:r>
            <a:endParaRPr/>
          </a:p>
          <a:p>
            <a:pPr indent="-342900" lvl="1" marL="914400" rtl="0" algn="l">
              <a:spcBef>
                <a:spcPts val="0"/>
              </a:spcBef>
              <a:spcAft>
                <a:spcPts val="0"/>
              </a:spcAft>
              <a:buSzPts val="1800"/>
              <a:buChar char="○"/>
            </a:pPr>
            <a:r>
              <a:rPr lang="en-GB" sz="1800"/>
              <a:t>overfitting problems</a:t>
            </a:r>
            <a:endParaRPr sz="1800"/>
          </a:p>
          <a:p>
            <a:pPr indent="-342900" lvl="1" marL="914400" rtl="0" algn="l">
              <a:spcBef>
                <a:spcPts val="0"/>
              </a:spcBef>
              <a:spcAft>
                <a:spcPts val="0"/>
              </a:spcAft>
              <a:buSzPts val="1800"/>
              <a:buChar char="○"/>
            </a:pPr>
            <a:r>
              <a:rPr lang="en-GB" sz="1800"/>
              <a:t>take longer time to train.</a:t>
            </a:r>
            <a:endParaRPr sz="1800"/>
          </a:p>
          <a:p>
            <a:pPr indent="0" lvl="0" marL="0" rtl="0" algn="l">
              <a:spcBef>
                <a:spcPts val="1200"/>
              </a:spcBef>
              <a:spcAft>
                <a:spcPts val="0"/>
              </a:spcAft>
              <a:buNone/>
            </a:pPr>
            <a:r>
              <a:t/>
            </a:r>
            <a:endParaRPr/>
          </a:p>
          <a:p>
            <a:pPr indent="0" lvl="0" marL="0" rtl="0" algn="l">
              <a:spcBef>
                <a:spcPts val="1200"/>
              </a:spcBef>
              <a:spcAft>
                <a:spcPts val="0"/>
              </a:spcAft>
              <a:buNone/>
            </a:pPr>
            <a:r>
              <a:rPr lang="en-GB"/>
              <a:t>A</a:t>
            </a:r>
            <a:r>
              <a:rPr lang="en-GB"/>
              <a:t> relatively deeper network:</a:t>
            </a:r>
            <a:endParaRPr/>
          </a:p>
          <a:p>
            <a:pPr indent="-342900" lvl="0" marL="457200" rtl="0" algn="l">
              <a:spcBef>
                <a:spcPts val="1200"/>
              </a:spcBef>
              <a:spcAft>
                <a:spcPts val="0"/>
              </a:spcAft>
              <a:buSzPts val="1800"/>
              <a:buChar char="●"/>
            </a:pPr>
            <a:r>
              <a:rPr lang="en-GB"/>
              <a:t>improve generalizability</a:t>
            </a:r>
            <a:endParaRPr/>
          </a:p>
          <a:p>
            <a:pPr indent="-342900" lvl="0" marL="457200" rtl="0" algn="l">
              <a:spcBef>
                <a:spcPts val="0"/>
              </a:spcBef>
              <a:spcAft>
                <a:spcPts val="0"/>
              </a:spcAft>
              <a:buSzPts val="1800"/>
              <a:buChar char="●"/>
            </a:pPr>
            <a:r>
              <a:rPr lang="en-GB"/>
              <a:t>break down the connects </a:t>
            </a:r>
            <a:endParaRPr/>
          </a:p>
          <a:p>
            <a:pPr indent="-342900" lvl="0" marL="457200" rtl="0" algn="l">
              <a:spcBef>
                <a:spcPts val="0"/>
              </a:spcBef>
              <a:spcAft>
                <a:spcPts val="0"/>
              </a:spcAft>
              <a:buSzPts val="1800"/>
              <a:buChar char="●"/>
            </a:pPr>
            <a:r>
              <a:rPr lang="en-GB"/>
              <a:t>model more relationships</a:t>
            </a:r>
            <a:endParaRPr/>
          </a:p>
          <a:p>
            <a:pPr indent="-342900" lvl="0" marL="457200" rtl="0" algn="l">
              <a:spcBef>
                <a:spcPts val="0"/>
              </a:spcBef>
              <a:spcAft>
                <a:spcPts val="0"/>
              </a:spcAft>
              <a:buSzPts val="1800"/>
              <a:buChar char="●"/>
            </a:pPr>
            <a:r>
              <a:rPr lang="en-GB"/>
              <a:t>larger receptive field.</a:t>
            </a:r>
            <a:endParaRPr/>
          </a:p>
        </p:txBody>
      </p:sp>
      <p:pic>
        <p:nvPicPr>
          <p:cNvPr id="273" name="Google Shape;273;p41"/>
          <p:cNvPicPr preferRelativeResize="0"/>
          <p:nvPr/>
        </p:nvPicPr>
        <p:blipFill rotWithShape="1">
          <a:blip r:embed="rId3">
            <a:alphaModFix/>
          </a:blip>
          <a:srcRect b="52262" l="0" r="0" t="0"/>
          <a:stretch/>
        </p:blipFill>
        <p:spPr>
          <a:xfrm>
            <a:off x="5983275" y="1178275"/>
            <a:ext cx="1162324" cy="3551148"/>
          </a:xfrm>
          <a:prstGeom prst="rect">
            <a:avLst/>
          </a:prstGeom>
          <a:noFill/>
          <a:ln>
            <a:noFill/>
          </a:ln>
        </p:spPr>
      </p:pic>
      <p:pic>
        <p:nvPicPr>
          <p:cNvPr id="274" name="Google Shape;274;p41"/>
          <p:cNvPicPr preferRelativeResize="0"/>
          <p:nvPr/>
        </p:nvPicPr>
        <p:blipFill rotWithShape="1">
          <a:blip r:embed="rId3">
            <a:alphaModFix/>
          </a:blip>
          <a:srcRect b="0" l="0" r="0" t="47440"/>
          <a:stretch/>
        </p:blipFill>
        <p:spPr>
          <a:xfrm>
            <a:off x="7707200" y="1229450"/>
            <a:ext cx="1040461" cy="3499973"/>
          </a:xfrm>
          <a:prstGeom prst="rect">
            <a:avLst/>
          </a:prstGeom>
          <a:noFill/>
          <a:ln>
            <a:noFill/>
          </a:ln>
        </p:spPr>
      </p:pic>
      <p:cxnSp>
        <p:nvCxnSpPr>
          <p:cNvPr id="275" name="Google Shape;275;p41"/>
          <p:cNvCxnSpPr/>
          <p:nvPr/>
        </p:nvCxnSpPr>
        <p:spPr>
          <a:xfrm>
            <a:off x="6585850" y="4753725"/>
            <a:ext cx="8574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41"/>
          <p:cNvCxnSpPr/>
          <p:nvPr/>
        </p:nvCxnSpPr>
        <p:spPr>
          <a:xfrm rot="10800000">
            <a:off x="7421875" y="1017725"/>
            <a:ext cx="31800" cy="37254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41"/>
          <p:cNvCxnSpPr/>
          <p:nvPr/>
        </p:nvCxnSpPr>
        <p:spPr>
          <a:xfrm flipH="1" rot="10800000">
            <a:off x="7411350" y="1017875"/>
            <a:ext cx="793800" cy="1050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41"/>
          <p:cNvSpPr/>
          <p:nvPr/>
        </p:nvSpPr>
        <p:spPr>
          <a:xfrm>
            <a:off x="6554100" y="4732550"/>
            <a:ext cx="95400" cy="9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Aim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aim to classify whether an image is Computer Generated Imagery (CGI) or Photographic Image (PI)</a:t>
            </a:r>
            <a:endParaRPr/>
          </a:p>
          <a:p>
            <a:pPr indent="-342900" lvl="0" marL="457200" rtl="0" algn="l">
              <a:spcBef>
                <a:spcPts val="0"/>
              </a:spcBef>
              <a:spcAft>
                <a:spcPts val="0"/>
              </a:spcAft>
              <a:buSzPts val="1800"/>
              <a:buChar char="●"/>
            </a:pPr>
            <a:r>
              <a:rPr lang="en-GB"/>
              <a:t>CGI: </a:t>
            </a:r>
            <a:r>
              <a:rPr lang="en-GB"/>
              <a:t>still or animated content made with computer software and is typically used in movies, television and games</a:t>
            </a:r>
            <a:endParaRPr/>
          </a:p>
          <a:p>
            <a:pPr indent="-342900" lvl="0" marL="457200" rtl="0" algn="l">
              <a:spcBef>
                <a:spcPts val="0"/>
              </a:spcBef>
              <a:spcAft>
                <a:spcPts val="0"/>
              </a:spcAft>
              <a:buSzPts val="1800"/>
              <a:buChar char="●"/>
            </a:pPr>
            <a:r>
              <a:rPr lang="en-GB"/>
              <a:t>PI: a picture made using a camera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Explanation of model architecture</a:t>
            </a:r>
            <a:endParaRPr/>
          </a:p>
        </p:txBody>
      </p:sp>
      <p:sp>
        <p:nvSpPr>
          <p:cNvPr id="284" name="Google Shape;28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3 x 3 filters</a:t>
            </a:r>
            <a:endParaRPr/>
          </a:p>
          <a:p>
            <a:pPr indent="-342900" lvl="0" marL="457200" rtl="0" algn="l">
              <a:spcBef>
                <a:spcPts val="0"/>
              </a:spcBef>
              <a:spcAft>
                <a:spcPts val="0"/>
              </a:spcAft>
              <a:buSzPts val="1800"/>
              <a:buChar char="●"/>
            </a:pPr>
            <a:r>
              <a:rPr lang="en-GB"/>
              <a:t>Why use such a small filter? instead of 7 x 7 filter </a:t>
            </a:r>
            <a:endParaRPr/>
          </a:p>
          <a:p>
            <a:pPr indent="-342900" lvl="0" marL="457200" rtl="0" algn="l">
              <a:spcBef>
                <a:spcPts val="0"/>
              </a:spcBef>
              <a:spcAft>
                <a:spcPts val="0"/>
              </a:spcAft>
              <a:buSzPts val="1800"/>
              <a:buChar char="●"/>
            </a:pPr>
            <a:r>
              <a:rPr lang="en-GB"/>
              <a:t>Allows for three non-linear rectification layers instead of a single one, which makes the decision function more discriminative.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Comparison with existing models</a:t>
            </a:r>
            <a:endParaRPr/>
          </a:p>
          <a:p>
            <a:pPr indent="0" lvl="0" marL="0" rtl="0" algn="l">
              <a:spcBef>
                <a:spcPts val="0"/>
              </a:spcBef>
              <a:spcAft>
                <a:spcPts val="0"/>
              </a:spcAft>
              <a:buNone/>
            </a:pPr>
            <a:r>
              <a:t/>
            </a:r>
            <a:endParaRPr/>
          </a:p>
        </p:txBody>
      </p:sp>
      <p:sp>
        <p:nvSpPr>
          <p:cNvPr id="290" name="Google Shape;29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GB"/>
              <a:t>Logistic Regression</a:t>
            </a:r>
            <a:endParaRPr b="1"/>
          </a:p>
          <a:p>
            <a:pPr indent="-317182" lvl="0" marL="457200" rtl="0" algn="l">
              <a:spcBef>
                <a:spcPts val="1200"/>
              </a:spcBef>
              <a:spcAft>
                <a:spcPts val="0"/>
              </a:spcAft>
              <a:buSzPct val="100000"/>
              <a:buChar char="●"/>
            </a:pPr>
            <a:r>
              <a:rPr lang="en-GB"/>
              <a:t>too simple to extract useful features</a:t>
            </a:r>
            <a:endParaRPr/>
          </a:p>
          <a:p>
            <a:pPr indent="-317182" lvl="0" marL="457200" rtl="0" algn="l">
              <a:spcBef>
                <a:spcPts val="0"/>
              </a:spcBef>
              <a:spcAft>
                <a:spcPts val="0"/>
              </a:spcAft>
              <a:buSzPct val="100000"/>
              <a:buChar char="●"/>
            </a:pPr>
            <a:r>
              <a:rPr lang="en-GB"/>
              <a:t>deals with continuous values</a:t>
            </a:r>
            <a:endParaRPr/>
          </a:p>
          <a:p>
            <a:pPr indent="0" lvl="0" marL="0" rtl="0" algn="l">
              <a:spcBef>
                <a:spcPts val="1200"/>
              </a:spcBef>
              <a:spcAft>
                <a:spcPts val="0"/>
              </a:spcAft>
              <a:buClr>
                <a:schemeClr val="dk1"/>
              </a:buClr>
              <a:buSzPct val="61111"/>
              <a:buFont typeface="Arial"/>
              <a:buNone/>
            </a:pPr>
            <a:r>
              <a:rPr b="1" lang="en-GB"/>
              <a:t>LeNet</a:t>
            </a:r>
            <a:endParaRPr b="1"/>
          </a:p>
          <a:p>
            <a:pPr indent="-317182" lvl="0" marL="457200" rtl="0" algn="l">
              <a:spcBef>
                <a:spcPts val="1200"/>
              </a:spcBef>
              <a:spcAft>
                <a:spcPts val="0"/>
              </a:spcAft>
              <a:buSzPct val="100000"/>
              <a:buChar char="●"/>
            </a:pPr>
            <a:r>
              <a:rPr lang="en-GB"/>
              <a:t>does not do as well with color images</a:t>
            </a:r>
            <a:endParaRPr/>
          </a:p>
          <a:p>
            <a:pPr indent="-317182" lvl="0" marL="457200" rtl="0" algn="l">
              <a:spcBef>
                <a:spcPts val="0"/>
              </a:spcBef>
              <a:spcAft>
                <a:spcPts val="0"/>
              </a:spcAft>
              <a:buSzPct val="100000"/>
              <a:buChar char="●"/>
            </a:pPr>
            <a:r>
              <a:rPr lang="en-GB"/>
              <a:t>not able to scan for all features thus producing poor performing models</a:t>
            </a:r>
            <a:endParaRPr/>
          </a:p>
          <a:p>
            <a:pPr indent="-317182" lvl="0" marL="457200" rtl="0" algn="l">
              <a:spcBef>
                <a:spcPts val="0"/>
              </a:spcBef>
              <a:spcAft>
                <a:spcPts val="0"/>
              </a:spcAft>
              <a:buSzPct val="100000"/>
              <a:buChar char="●"/>
            </a:pPr>
            <a:r>
              <a:rPr lang="en-GB"/>
              <a:t>difficult for the model to generalize and create an accurate model.</a:t>
            </a:r>
            <a:endParaRPr/>
          </a:p>
          <a:p>
            <a:pPr indent="0" lvl="0" marL="0" rtl="0" algn="l">
              <a:spcBef>
                <a:spcPts val="1200"/>
              </a:spcBef>
              <a:spcAft>
                <a:spcPts val="0"/>
              </a:spcAft>
              <a:buClr>
                <a:schemeClr val="dk1"/>
              </a:buClr>
              <a:buSzPct val="61111"/>
              <a:buFont typeface="Arial"/>
              <a:buNone/>
            </a:pPr>
            <a:r>
              <a:rPr b="1" lang="en-GB"/>
              <a:t>AlexNet</a:t>
            </a:r>
            <a:endParaRPr b="1"/>
          </a:p>
          <a:p>
            <a:pPr indent="-317182" lvl="0" marL="457200" rtl="0" algn="l">
              <a:spcBef>
                <a:spcPts val="1200"/>
              </a:spcBef>
              <a:spcAft>
                <a:spcPts val="0"/>
              </a:spcAft>
              <a:buSzPct val="100000"/>
              <a:buChar char="●"/>
            </a:pPr>
            <a:r>
              <a:rPr lang="en-GB"/>
              <a:t>AlexNet uses ReLU activation function </a:t>
            </a:r>
            <a:endParaRPr/>
          </a:p>
          <a:p>
            <a:pPr indent="-317182" lvl="0" marL="457200" rtl="0" algn="l">
              <a:spcBef>
                <a:spcPts val="0"/>
              </a:spcBef>
              <a:spcAft>
                <a:spcPts val="0"/>
              </a:spcAft>
              <a:buSzPct val="100000"/>
              <a:buChar char="●"/>
            </a:pPr>
            <a:r>
              <a:rPr lang="en-GB"/>
              <a:t>applies max pooling instead of average pooling</a:t>
            </a:r>
            <a:endParaRPr/>
          </a:p>
          <a:p>
            <a:pPr indent="-317182" lvl="0" marL="457200" rtl="0" algn="l">
              <a:spcBef>
                <a:spcPts val="0"/>
              </a:spcBef>
              <a:spcAft>
                <a:spcPts val="0"/>
              </a:spcAft>
              <a:buSzPct val="100000"/>
              <a:buChar char="●"/>
            </a:pPr>
            <a:r>
              <a:rPr lang="en-GB"/>
              <a:t>has overlapping pooling filters to reduce the size of the network</a:t>
            </a:r>
            <a:endParaRPr/>
          </a:p>
          <a:p>
            <a:pPr indent="-317182" lvl="0" marL="457200" rtl="0" algn="l">
              <a:spcBef>
                <a:spcPts val="0"/>
              </a:spcBef>
              <a:spcAft>
                <a:spcPts val="0"/>
              </a:spcAft>
              <a:buSzPct val="100000"/>
              <a:buChar char="●"/>
            </a:pPr>
            <a:r>
              <a:rPr lang="en-GB"/>
              <a:t>Dropout layers to improve generalization and reduce overfitting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Limitations of our work </a:t>
            </a:r>
            <a:endParaRPr/>
          </a:p>
          <a:p>
            <a:pPr indent="0" lvl="0" marL="0" rtl="0" algn="l">
              <a:spcBef>
                <a:spcPts val="0"/>
              </a:spcBef>
              <a:spcAft>
                <a:spcPts val="0"/>
              </a:spcAft>
              <a:buNone/>
            </a:pPr>
            <a:r>
              <a:t/>
            </a:r>
            <a:endParaRPr/>
          </a:p>
        </p:txBody>
      </p:sp>
      <p:sp>
        <p:nvSpPr>
          <p:cNvPr id="296" name="Google Shape;29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Size of dataset </a:t>
            </a:r>
            <a:endParaRPr/>
          </a:p>
          <a:p>
            <a:pPr indent="-342900" lvl="0" marL="457200" rtl="0" algn="l">
              <a:spcBef>
                <a:spcPts val="0"/>
              </a:spcBef>
              <a:spcAft>
                <a:spcPts val="0"/>
              </a:spcAft>
              <a:buSzPts val="1800"/>
              <a:buChar char="●"/>
            </a:pPr>
            <a:r>
              <a:rPr lang="en-GB"/>
              <a:t>Lack of standardized dataset </a:t>
            </a:r>
            <a:endParaRPr/>
          </a:p>
          <a:p>
            <a:pPr indent="-342900" lvl="0" marL="457200" rtl="0" algn="l">
              <a:spcBef>
                <a:spcPts val="0"/>
              </a:spcBef>
              <a:spcAft>
                <a:spcPts val="0"/>
              </a:spcAft>
              <a:buSzPts val="1800"/>
              <a:buChar char="●"/>
            </a:pPr>
            <a:r>
              <a:rPr lang="en-GB"/>
              <a:t>Size of images </a:t>
            </a:r>
            <a:endParaRPr/>
          </a:p>
          <a:p>
            <a:pPr indent="-342900" lvl="0" marL="457200" rtl="0" algn="l">
              <a:spcBef>
                <a:spcPts val="0"/>
              </a:spcBef>
              <a:spcAft>
                <a:spcPts val="0"/>
              </a:spcAft>
              <a:buSzPts val="1800"/>
              <a:buChar char="●"/>
            </a:pPr>
            <a:r>
              <a:rPr lang="en-GB"/>
              <a:t>Sobel detection does not work on some input images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a:t>
            </a:r>
            <a:r>
              <a:rPr lang="en-GB"/>
              <a:t>work</a:t>
            </a:r>
            <a:endParaRPr/>
          </a:p>
        </p:txBody>
      </p:sp>
      <p:sp>
        <p:nvSpPr>
          <p:cNvPr id="302" name="Google Shape;302;p45"/>
          <p:cNvSpPr txBox="1"/>
          <p:nvPr>
            <p:ph idx="1" type="body"/>
          </p:nvPr>
        </p:nvSpPr>
        <p:spPr>
          <a:xfrm>
            <a:off x="311700" y="1152475"/>
            <a:ext cx="5225400" cy="205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Problem with CNNs:</a:t>
            </a:r>
            <a:endParaRPr/>
          </a:p>
          <a:p>
            <a:pPr indent="-342900" lvl="0" marL="457200" rtl="0" algn="l">
              <a:spcBef>
                <a:spcPts val="0"/>
              </a:spcBef>
              <a:spcAft>
                <a:spcPts val="0"/>
              </a:spcAft>
              <a:buSzPts val="1800"/>
              <a:buChar char="●"/>
            </a:pPr>
            <a:r>
              <a:rPr lang="en-GB"/>
              <a:t>Designed specifically for images </a:t>
            </a:r>
            <a:endParaRPr/>
          </a:p>
          <a:p>
            <a:pPr indent="-342900" lvl="0" marL="457200" rtl="0" algn="l">
              <a:spcBef>
                <a:spcPts val="0"/>
              </a:spcBef>
              <a:spcAft>
                <a:spcPts val="0"/>
              </a:spcAft>
              <a:buSzPts val="1800"/>
              <a:buChar char="●"/>
            </a:pPr>
            <a:r>
              <a:rPr lang="en-GB"/>
              <a:t>Can be computationally expensive</a:t>
            </a:r>
            <a:endParaRPr/>
          </a:p>
          <a:p>
            <a:pPr indent="-342900" lvl="0" marL="457200" rtl="0" algn="l">
              <a:spcBef>
                <a:spcPts val="0"/>
              </a:spcBef>
              <a:spcAft>
                <a:spcPts val="0"/>
              </a:spcAft>
              <a:buSzPts val="1800"/>
              <a:buChar char="●"/>
            </a:pPr>
            <a:r>
              <a:rPr lang="en-GB"/>
              <a:t>Instead of CNNs, researchers at Google have proposed using </a:t>
            </a:r>
            <a:r>
              <a:rPr b="1" lang="en-GB"/>
              <a:t>Vision Transformers</a:t>
            </a:r>
            <a:r>
              <a:rPr lang="en-GB"/>
              <a:t> instead </a:t>
            </a:r>
            <a:endParaRPr/>
          </a:p>
        </p:txBody>
      </p:sp>
      <p:pic>
        <p:nvPicPr>
          <p:cNvPr id="303" name="Google Shape;303;p45"/>
          <p:cNvPicPr preferRelativeResize="0"/>
          <p:nvPr/>
        </p:nvPicPr>
        <p:blipFill>
          <a:blip r:embed="rId3">
            <a:alphaModFix/>
          </a:blip>
          <a:stretch>
            <a:fillRect/>
          </a:stretch>
        </p:blipFill>
        <p:spPr>
          <a:xfrm>
            <a:off x="6282950" y="688750"/>
            <a:ext cx="2057400" cy="4105275"/>
          </a:xfrm>
          <a:prstGeom prst="rect">
            <a:avLst/>
          </a:prstGeom>
          <a:noFill/>
          <a:ln>
            <a:noFill/>
          </a:ln>
        </p:spPr>
      </p:pic>
      <p:pic>
        <p:nvPicPr>
          <p:cNvPr id="304" name="Google Shape;304;p45"/>
          <p:cNvPicPr preferRelativeResize="0"/>
          <p:nvPr/>
        </p:nvPicPr>
        <p:blipFill>
          <a:blip r:embed="rId4">
            <a:alphaModFix/>
          </a:blip>
          <a:stretch>
            <a:fillRect/>
          </a:stretch>
        </p:blipFill>
        <p:spPr>
          <a:xfrm>
            <a:off x="955400" y="3202675"/>
            <a:ext cx="4371299" cy="175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326575" y="0"/>
            <a:ext cx="9797147" cy="5143501"/>
          </a:xfrm>
          <a:prstGeom prst="rect">
            <a:avLst/>
          </a:prstGeom>
          <a:noFill/>
          <a:ln>
            <a:noFill/>
          </a:ln>
        </p:spPr>
      </p:pic>
      <p:sp>
        <p:nvSpPr>
          <p:cNvPr id="310" name="Google Shape;310;p46"/>
          <p:cNvSpPr txBox="1"/>
          <p:nvPr>
            <p:ph type="title"/>
          </p:nvPr>
        </p:nvSpPr>
        <p:spPr>
          <a:xfrm>
            <a:off x="311700" y="1946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5120">
                <a:solidFill>
                  <a:schemeClr val="lt1"/>
                </a:solidFill>
                <a:latin typeface="Comic Sans MS"/>
                <a:ea typeface="Comic Sans MS"/>
                <a:cs typeface="Comic Sans MS"/>
                <a:sym typeface="Comic Sans MS"/>
              </a:rPr>
              <a:t>Thank you</a:t>
            </a:r>
            <a:endParaRPr sz="5120">
              <a:solidFill>
                <a:schemeClr val="lt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Motivation</a:t>
            </a:r>
            <a:endParaRPr/>
          </a:p>
        </p:txBody>
      </p:sp>
      <p:sp>
        <p:nvSpPr>
          <p:cNvPr id="74" name="Google Shape;74;p16"/>
          <p:cNvSpPr txBox="1"/>
          <p:nvPr>
            <p:ph idx="1" type="body"/>
          </p:nvPr>
        </p:nvSpPr>
        <p:spPr>
          <a:xfrm>
            <a:off x="311700" y="1024225"/>
            <a:ext cx="8520600" cy="339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Advances in CGI software and AI are creating increasingly </a:t>
            </a:r>
            <a:r>
              <a:rPr lang="en-GB"/>
              <a:t>realistic</a:t>
            </a:r>
            <a:r>
              <a:rPr lang="en-GB"/>
              <a:t> images</a:t>
            </a:r>
            <a:endParaRPr/>
          </a:p>
          <a:p>
            <a:pPr indent="-342900" lvl="0" marL="457200" rtl="0" algn="l">
              <a:spcBef>
                <a:spcPts val="0"/>
              </a:spcBef>
              <a:spcAft>
                <a:spcPts val="0"/>
              </a:spcAft>
              <a:buSzPts val="1800"/>
              <a:buChar char="●"/>
            </a:pPr>
            <a:r>
              <a:rPr lang="en-GB"/>
              <a:t>In an </a:t>
            </a:r>
            <a:r>
              <a:rPr lang="en-GB"/>
              <a:t>experiment</a:t>
            </a:r>
            <a:r>
              <a:rPr lang="en-GB"/>
              <a:t> on 200 participants, they could only </a:t>
            </a:r>
            <a:r>
              <a:rPr lang="en-GB"/>
              <a:t>differentiate AI generated images from real images 48.2% of the time.</a:t>
            </a:r>
            <a:endParaRPr/>
          </a:p>
          <a:p>
            <a:pPr indent="-342900" lvl="0" marL="457200" rtl="0" algn="l">
              <a:spcBef>
                <a:spcPts val="0"/>
              </a:spcBef>
              <a:spcAft>
                <a:spcPts val="0"/>
              </a:spcAft>
              <a:buSzPts val="1800"/>
              <a:buChar char="●"/>
            </a:pPr>
            <a:r>
              <a:rPr lang="en-GB"/>
              <a:t>We</a:t>
            </a:r>
            <a:r>
              <a:rPr lang="en-GB"/>
              <a:t> have decided to focus our project on images of human faces because we believe that this is where the greatest potential for abuse lies</a:t>
            </a:r>
            <a:endParaRPr/>
          </a:p>
          <a:p>
            <a:pPr indent="0" lvl="0" marL="0" rtl="0" algn="l">
              <a:spcBef>
                <a:spcPts val="120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2627875" y="2697550"/>
            <a:ext cx="1856947" cy="1932250"/>
          </a:xfrm>
          <a:prstGeom prst="rect">
            <a:avLst/>
          </a:prstGeom>
          <a:noFill/>
          <a:ln>
            <a:noFill/>
          </a:ln>
        </p:spPr>
      </p:pic>
      <p:pic>
        <p:nvPicPr>
          <p:cNvPr id="76" name="Google Shape;76;p16"/>
          <p:cNvPicPr preferRelativeResize="0"/>
          <p:nvPr/>
        </p:nvPicPr>
        <p:blipFill rotWithShape="1">
          <a:blip r:embed="rId4">
            <a:alphaModFix/>
          </a:blip>
          <a:srcRect b="24533" l="40076" r="20046" t="0"/>
          <a:stretch/>
        </p:blipFill>
        <p:spPr>
          <a:xfrm>
            <a:off x="4700960" y="2697550"/>
            <a:ext cx="1815164" cy="1932251"/>
          </a:xfrm>
          <a:prstGeom prst="rect">
            <a:avLst/>
          </a:prstGeom>
          <a:noFill/>
          <a:ln>
            <a:noFill/>
          </a:ln>
        </p:spPr>
      </p:pic>
      <p:sp>
        <p:nvSpPr>
          <p:cNvPr id="77" name="Google Shape;77;p16"/>
          <p:cNvSpPr txBox="1"/>
          <p:nvPr/>
        </p:nvSpPr>
        <p:spPr>
          <a:xfrm>
            <a:off x="1227000" y="4708450"/>
            <a:ext cx="669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Can’t tell which is CGI?</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Related works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Wu et al., used histograms of the difference images (i.e. the images composed of differences of adjacent pixels) and afterwards takes the most informative histograms as features. </a:t>
            </a:r>
            <a:endParaRPr/>
          </a:p>
          <a:p>
            <a:pPr indent="0" lvl="0" marL="0" rtl="0" algn="l">
              <a:spcBef>
                <a:spcPts val="120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3322302" y="2320700"/>
            <a:ext cx="2499379" cy="2598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Related works</a:t>
            </a:r>
            <a:endParaRPr/>
          </a:p>
        </p:txBody>
      </p:sp>
      <p:sp>
        <p:nvSpPr>
          <p:cNvPr id="90" name="Google Shape;90;p18"/>
          <p:cNvSpPr txBox="1"/>
          <p:nvPr>
            <p:ph idx="1" type="body"/>
          </p:nvPr>
        </p:nvSpPr>
        <p:spPr>
          <a:xfrm>
            <a:off x="311700" y="1152475"/>
            <a:ext cx="8520600" cy="358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Rahmouni et al. uses histograms to a CNN framework and finds the best features for efficient boundary</a:t>
            </a:r>
            <a:endParaRPr/>
          </a:p>
          <a:p>
            <a:pPr indent="-342900" lvl="0" marL="457200" rtl="0" algn="l">
              <a:spcBef>
                <a:spcPts val="0"/>
              </a:spcBef>
              <a:spcAft>
                <a:spcPts val="0"/>
              </a:spcAft>
              <a:buSzPts val="1800"/>
              <a:buChar char="●"/>
            </a:pPr>
            <a:r>
              <a:rPr lang="en-GB"/>
              <a:t>Nguyen et al. proposes the use of a modular VGG-19 as the main model </a:t>
            </a:r>
            <a:endParaRPr/>
          </a:p>
          <a:p>
            <a:pPr indent="-342900" lvl="0" marL="457200" rtl="0" algn="l">
              <a:spcBef>
                <a:spcPts val="0"/>
              </a:spcBef>
              <a:spcAft>
                <a:spcPts val="0"/>
              </a:spcAft>
              <a:buSzPts val="1800"/>
              <a:buChar char="●"/>
            </a:pPr>
            <a:r>
              <a:rPr lang="en-GB"/>
              <a:t>For our project, we would like to explore the VGG model and find out the internal workings of the multiple layers. We would also like to explore our dataset and decide on our own features to include as inputs to the model (see section 3 and 4 for said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Project description</a:t>
            </a:r>
            <a:endParaRPr/>
          </a:p>
          <a:p>
            <a:pPr indent="-342900" lvl="0" marL="457200" rtl="0" algn="l">
              <a:spcBef>
                <a:spcPts val="0"/>
              </a:spcBef>
              <a:spcAft>
                <a:spcPts val="0"/>
              </a:spcAft>
              <a:buClr>
                <a:schemeClr val="accent4"/>
              </a:buClr>
              <a:buSzPts val="1800"/>
              <a:buChar char="●"/>
            </a:pPr>
            <a:r>
              <a:rPr lang="en-GB">
                <a:solidFill>
                  <a:schemeClr val="accent4"/>
                </a:solidFill>
              </a:rPr>
              <a:t>Data collection</a:t>
            </a:r>
            <a:endParaRPr>
              <a:solidFill>
                <a:schemeClr val="accent4"/>
              </a:solidFill>
            </a:endParaRPr>
          </a:p>
          <a:p>
            <a:pPr indent="-342900" lvl="0" marL="457200" rtl="0" algn="l">
              <a:spcBef>
                <a:spcPts val="0"/>
              </a:spcBef>
              <a:spcAft>
                <a:spcPts val="0"/>
              </a:spcAft>
              <a:buSzPts val="1800"/>
              <a:buChar char="●"/>
            </a:pPr>
            <a:r>
              <a:rPr lang="en-GB"/>
              <a:t>Data exploration</a:t>
            </a:r>
            <a:endParaRPr/>
          </a:p>
          <a:p>
            <a:pPr indent="-342900" lvl="0" marL="457200" rtl="0" algn="l">
              <a:spcBef>
                <a:spcPts val="0"/>
              </a:spcBef>
              <a:spcAft>
                <a:spcPts val="0"/>
              </a:spcAft>
              <a:buSzPts val="1800"/>
              <a:buChar char="●"/>
            </a:pPr>
            <a:r>
              <a:rPr lang="en-GB"/>
              <a:t>Pre-processing</a:t>
            </a:r>
            <a:endParaRPr/>
          </a:p>
          <a:p>
            <a:pPr indent="-342900" lvl="0" marL="457200" rtl="0" algn="l">
              <a:spcBef>
                <a:spcPts val="0"/>
              </a:spcBef>
              <a:spcAft>
                <a:spcPts val="0"/>
              </a:spcAft>
              <a:buSzPts val="1800"/>
              <a:buChar char="●"/>
            </a:pPr>
            <a:r>
              <a:rPr lang="en-GB"/>
              <a:t>Data analysis with deep learning</a:t>
            </a:r>
            <a:endParaRPr/>
          </a:p>
          <a:p>
            <a:pPr indent="-342900" lvl="0" marL="457200" rtl="0" algn="l">
              <a:spcBef>
                <a:spcPts val="0"/>
              </a:spcBef>
              <a:spcAft>
                <a:spcPts val="0"/>
              </a:spcAft>
              <a:buSzPts val="1800"/>
              <a:buChar char="●"/>
            </a:pPr>
            <a:r>
              <a:rPr lang="en-GB"/>
              <a:t>Numerical results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a:t>
            </a:r>
            <a:endParaRPr/>
          </a:p>
        </p:txBody>
      </p:sp>
      <p:sp>
        <p:nvSpPr>
          <p:cNvPr id="102" name="Google Shape;102;p20"/>
          <p:cNvSpPr txBox="1"/>
          <p:nvPr>
            <p:ph idx="1" type="body"/>
          </p:nvPr>
        </p:nvSpPr>
        <p:spPr>
          <a:xfrm>
            <a:off x="311700" y="1152475"/>
            <a:ext cx="344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We </a:t>
            </a:r>
            <a:r>
              <a:rPr lang="en-GB"/>
              <a:t>created our own scraper to scrape Google Images</a:t>
            </a:r>
            <a:endParaRPr/>
          </a:p>
          <a:p>
            <a:pPr indent="-342900" lvl="0" marL="457200" rtl="0" algn="l">
              <a:spcBef>
                <a:spcPts val="0"/>
              </a:spcBef>
              <a:spcAft>
                <a:spcPts val="0"/>
              </a:spcAft>
              <a:buSzPts val="1800"/>
              <a:buChar char="●"/>
            </a:pPr>
            <a:r>
              <a:rPr lang="en-GB"/>
              <a:t>Made use of Selenium and Requests libraries</a:t>
            </a:r>
            <a:endParaRPr/>
          </a:p>
          <a:p>
            <a:pPr indent="-342900" lvl="0" marL="457200" rtl="0" algn="l">
              <a:spcBef>
                <a:spcPts val="0"/>
              </a:spcBef>
              <a:spcAft>
                <a:spcPts val="0"/>
              </a:spcAft>
              <a:buSzPts val="1800"/>
              <a:buChar char="●"/>
            </a:pPr>
            <a:r>
              <a:rPr lang="en-GB"/>
              <a:t>Framework of our scraper is on the right</a:t>
            </a:r>
            <a:endParaRPr/>
          </a:p>
          <a:p>
            <a:pPr indent="0" lvl="0" marL="0" rtl="0" algn="l">
              <a:lnSpc>
                <a:spcPct val="135714"/>
              </a:lnSpc>
              <a:spcBef>
                <a:spcPts val="1200"/>
              </a:spcBef>
              <a:spcAft>
                <a:spcPts val="0"/>
              </a:spcAft>
              <a:buNone/>
            </a:pPr>
            <a:r>
              <a:t/>
            </a:r>
            <a:endParaRPr/>
          </a:p>
          <a:p>
            <a:pPr indent="0" lvl="0" marL="0" rtl="0" algn="l">
              <a:spcBef>
                <a:spcPts val="0"/>
              </a:spcBef>
              <a:spcAft>
                <a:spcPts val="1200"/>
              </a:spcAft>
              <a:buNone/>
            </a:pPr>
            <a:r>
              <a:t/>
            </a:r>
            <a:endParaRPr/>
          </a:p>
        </p:txBody>
      </p:sp>
      <p:pic>
        <p:nvPicPr>
          <p:cNvPr id="103" name="Google Shape;103;p20"/>
          <p:cNvPicPr preferRelativeResize="0"/>
          <p:nvPr/>
        </p:nvPicPr>
        <p:blipFill>
          <a:blip r:embed="rId3">
            <a:alphaModFix/>
          </a:blip>
          <a:stretch>
            <a:fillRect/>
          </a:stretch>
        </p:blipFill>
        <p:spPr>
          <a:xfrm>
            <a:off x="5300950" y="352850"/>
            <a:ext cx="2900700" cy="455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 challenges</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a:t>
            </a:r>
            <a:r>
              <a:rPr lang="en-GB"/>
              <a:t>sing just "CGI faces" and "photos of faces" as search </a:t>
            </a:r>
            <a:r>
              <a:rPr lang="en-GB"/>
              <a:t>queries</a:t>
            </a:r>
            <a:r>
              <a:rPr lang="en-GB"/>
              <a:t> would have been too broad and resulted in a lot of </a:t>
            </a:r>
            <a:r>
              <a:rPr lang="en-GB"/>
              <a:t>noise in the dataset</a:t>
            </a:r>
            <a:r>
              <a:rPr lang="en-GB"/>
              <a:t>.</a:t>
            </a:r>
            <a:endParaRPr/>
          </a:p>
          <a:p>
            <a:pPr indent="-342900" lvl="0" marL="457200" rtl="0" algn="l">
              <a:spcBef>
                <a:spcPts val="0"/>
              </a:spcBef>
              <a:spcAft>
                <a:spcPts val="0"/>
              </a:spcAft>
              <a:buSzPts val="1800"/>
              <a:buChar char="●"/>
            </a:pPr>
            <a:r>
              <a:rPr lang="en-GB"/>
              <a:t>We had to find a way to segment the search </a:t>
            </a:r>
            <a:r>
              <a:rPr lang="en-GB"/>
              <a:t>queries</a:t>
            </a:r>
            <a:endParaRPr/>
          </a:p>
          <a:p>
            <a:pPr indent="-342900" lvl="0" marL="457200" rtl="0" algn="l">
              <a:spcBef>
                <a:spcPts val="0"/>
              </a:spcBef>
              <a:spcAft>
                <a:spcPts val="0"/>
              </a:spcAft>
              <a:buSzPts val="1800"/>
              <a:buChar char="●"/>
            </a:pPr>
            <a:r>
              <a:rPr lang="en-GB"/>
              <a:t>Segment the "CGI" dataset using the different use cases of CGI images - games, movies and television shows. </a:t>
            </a:r>
            <a:endParaRPr/>
          </a:p>
          <a:p>
            <a:pPr indent="-342900" lvl="0" marL="457200" rtl="0" algn="l">
              <a:spcBef>
                <a:spcPts val="0"/>
              </a:spcBef>
              <a:spcAft>
                <a:spcPts val="0"/>
              </a:spcAft>
              <a:buSzPts val="1800"/>
              <a:buChar char="●"/>
            </a:pPr>
            <a:r>
              <a:rPr lang="en-GB"/>
              <a:t>Segment the photographic images based on ethnicity so as to gather a diverse dataset. </a:t>
            </a:r>
            <a:endParaRPr/>
          </a:p>
          <a:p>
            <a:pPr indent="-342900" lvl="0" marL="457200" rtl="0" algn="l">
              <a:spcBef>
                <a:spcPts val="0"/>
              </a:spcBef>
              <a:spcAft>
                <a:spcPts val="0"/>
              </a:spcAft>
              <a:buSzPts val="1800"/>
              <a:buChar char="●"/>
            </a:pPr>
            <a:r>
              <a:rPr lang="en-GB"/>
              <a:t>Some of the search results resulted in duplicated images - use difPy library to remove them</a:t>
            </a:r>
            <a:endParaRPr/>
          </a:p>
          <a:p>
            <a:pPr indent="-342900" lvl="0" marL="457200" rtl="0" algn="l">
              <a:spcBef>
                <a:spcPts val="0"/>
              </a:spcBef>
              <a:spcAft>
                <a:spcPts val="0"/>
              </a:spcAft>
              <a:buSzPts val="1800"/>
              <a:buChar char="●"/>
            </a:pPr>
            <a:r>
              <a:rPr lang="en-GB"/>
              <a:t>Total of </a:t>
            </a:r>
            <a:r>
              <a:rPr b="1" lang="en-GB"/>
              <a:t>~7000</a:t>
            </a:r>
            <a:r>
              <a:rPr lang="en-GB"/>
              <a:t> images collected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